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handoutMasterIdLst>
    <p:handoutMasterId r:id="rId47"/>
  </p:handoutMasterIdLst>
  <p:sldIdLst>
    <p:sldId id="256" r:id="rId2"/>
    <p:sldId id="317" r:id="rId3"/>
    <p:sldId id="316" r:id="rId4"/>
    <p:sldId id="315" r:id="rId5"/>
    <p:sldId id="314" r:id="rId6"/>
    <p:sldId id="319" r:id="rId7"/>
    <p:sldId id="320" r:id="rId8"/>
    <p:sldId id="333" r:id="rId9"/>
    <p:sldId id="325" r:id="rId10"/>
    <p:sldId id="322" r:id="rId11"/>
    <p:sldId id="327" r:id="rId12"/>
    <p:sldId id="323" r:id="rId13"/>
    <p:sldId id="324" r:id="rId14"/>
    <p:sldId id="328" r:id="rId15"/>
    <p:sldId id="329" r:id="rId16"/>
    <p:sldId id="313" r:id="rId17"/>
    <p:sldId id="339" r:id="rId18"/>
    <p:sldId id="348" r:id="rId19"/>
    <p:sldId id="346" r:id="rId20"/>
    <p:sldId id="347" r:id="rId21"/>
    <p:sldId id="349" r:id="rId22"/>
    <p:sldId id="312" r:id="rId23"/>
    <p:sldId id="321" r:id="rId24"/>
    <p:sldId id="330" r:id="rId25"/>
    <p:sldId id="332" r:id="rId26"/>
    <p:sldId id="335" r:id="rId27"/>
    <p:sldId id="359" r:id="rId28"/>
    <p:sldId id="360" r:id="rId29"/>
    <p:sldId id="350" r:id="rId30"/>
    <p:sldId id="358" r:id="rId31"/>
    <p:sldId id="341" r:id="rId32"/>
    <p:sldId id="342" r:id="rId33"/>
    <p:sldId id="364" r:id="rId34"/>
    <p:sldId id="343" r:id="rId35"/>
    <p:sldId id="361" r:id="rId36"/>
    <p:sldId id="362" r:id="rId37"/>
    <p:sldId id="345" r:id="rId38"/>
    <p:sldId id="363" r:id="rId39"/>
    <p:sldId id="354" r:id="rId40"/>
    <p:sldId id="355" r:id="rId41"/>
    <p:sldId id="357" r:id="rId42"/>
    <p:sldId id="356" r:id="rId43"/>
    <p:sldId id="353" r:id="rId44"/>
    <p:sldId id="352" r:id="rId45"/>
  </p:sldIdLst>
  <p:sldSz cx="9144000" cy="6858000" type="screen4x3"/>
  <p:notesSz cx="9872663" cy="6797675"/>
  <p:defaultTextStyle>
    <a:defPPr>
      <a:defRPr lang="it-IT"/>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000066"/>
    <a:srgbClr val="00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309" autoAdjust="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4276725" cy="339725"/>
          </a:xfrm>
          <a:prstGeom prst="rect">
            <a:avLst/>
          </a:prstGeom>
        </p:spPr>
        <p:txBody>
          <a:bodyPr vert="horz" lIns="91440" tIns="45720" rIns="91440" bIns="45720" rtlCol="0"/>
          <a:lstStyle>
            <a:lvl1pPr algn="l">
              <a:defRPr sz="1200">
                <a:latin typeface="Arial" charset="0"/>
              </a:defRPr>
            </a:lvl1pPr>
          </a:lstStyle>
          <a:p>
            <a:pPr>
              <a:defRPr/>
            </a:pPr>
            <a:endParaRPr lang="it-IT"/>
          </a:p>
        </p:txBody>
      </p:sp>
      <p:sp>
        <p:nvSpPr>
          <p:cNvPr id="3" name="Segnaposto data 2"/>
          <p:cNvSpPr>
            <a:spLocks noGrp="1"/>
          </p:cNvSpPr>
          <p:nvPr>
            <p:ph type="dt" sz="quarter" idx="1"/>
          </p:nvPr>
        </p:nvSpPr>
        <p:spPr>
          <a:xfrm>
            <a:off x="5592763" y="0"/>
            <a:ext cx="4278312" cy="339725"/>
          </a:xfrm>
          <a:prstGeom prst="rect">
            <a:avLst/>
          </a:prstGeom>
        </p:spPr>
        <p:txBody>
          <a:bodyPr vert="horz" lIns="91440" tIns="45720" rIns="91440" bIns="45720" rtlCol="0"/>
          <a:lstStyle>
            <a:lvl1pPr algn="r">
              <a:defRPr sz="1200">
                <a:latin typeface="Arial" charset="0"/>
              </a:defRPr>
            </a:lvl1pPr>
          </a:lstStyle>
          <a:p>
            <a:pPr>
              <a:defRPr/>
            </a:pPr>
            <a:fld id="{53A730E9-53B9-4794-A32F-23FE1E25F5B4}" type="datetimeFigureOut">
              <a:rPr lang="it-IT"/>
              <a:pPr>
                <a:defRPr/>
              </a:pPr>
              <a:t>09/05/2016</a:t>
            </a:fld>
            <a:endParaRPr lang="it-IT"/>
          </a:p>
        </p:txBody>
      </p:sp>
      <p:sp>
        <p:nvSpPr>
          <p:cNvPr id="4" name="Segnaposto piè di pagina 3"/>
          <p:cNvSpPr>
            <a:spLocks noGrp="1"/>
          </p:cNvSpPr>
          <p:nvPr>
            <p:ph type="ftr" sz="quarter" idx="2"/>
          </p:nvPr>
        </p:nvSpPr>
        <p:spPr>
          <a:xfrm>
            <a:off x="0" y="6456363"/>
            <a:ext cx="4276725" cy="339725"/>
          </a:xfrm>
          <a:prstGeom prst="rect">
            <a:avLst/>
          </a:prstGeom>
        </p:spPr>
        <p:txBody>
          <a:bodyPr vert="horz" lIns="91440" tIns="45720" rIns="91440" bIns="45720" rtlCol="0" anchor="b"/>
          <a:lstStyle>
            <a:lvl1pPr algn="l">
              <a:defRPr sz="1200">
                <a:latin typeface="Arial" charset="0"/>
              </a:defRPr>
            </a:lvl1pPr>
          </a:lstStyle>
          <a:p>
            <a:pPr>
              <a:defRPr/>
            </a:pPr>
            <a:endParaRPr lang="it-IT"/>
          </a:p>
        </p:txBody>
      </p:sp>
      <p:sp>
        <p:nvSpPr>
          <p:cNvPr id="5" name="Segnaposto numero diapositiva 4"/>
          <p:cNvSpPr>
            <a:spLocks noGrp="1"/>
          </p:cNvSpPr>
          <p:nvPr>
            <p:ph type="sldNum" sz="quarter" idx="3"/>
          </p:nvPr>
        </p:nvSpPr>
        <p:spPr>
          <a:xfrm>
            <a:off x="5592763" y="6456363"/>
            <a:ext cx="4278312" cy="339725"/>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7899B00D-92D5-4B50-8115-EE6B9B42CCD4}" type="slidenum">
              <a:rPr lang="it-IT" altLang="it-IT"/>
              <a:pPr/>
              <a:t>‹N›</a:t>
            </a:fld>
            <a:endParaRPr lang="it-IT" alt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4279900" cy="341313"/>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it-IT"/>
          </a:p>
        </p:txBody>
      </p:sp>
      <p:sp>
        <p:nvSpPr>
          <p:cNvPr id="3" name="Segnaposto data 2"/>
          <p:cNvSpPr>
            <a:spLocks noGrp="1"/>
          </p:cNvSpPr>
          <p:nvPr>
            <p:ph type="dt" idx="1"/>
          </p:nvPr>
        </p:nvSpPr>
        <p:spPr>
          <a:xfrm>
            <a:off x="5591175" y="0"/>
            <a:ext cx="4279900" cy="341313"/>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EDDC0BB9-E157-4778-A74A-D29679311883}" type="datetimeFigureOut">
              <a:rPr lang="it-IT"/>
              <a:pPr>
                <a:defRPr/>
              </a:pPr>
              <a:t>09/05/2016</a:t>
            </a:fld>
            <a:endParaRPr lang="it-IT"/>
          </a:p>
        </p:txBody>
      </p:sp>
      <p:sp>
        <p:nvSpPr>
          <p:cNvPr id="4" name="Segnaposto immagine diapositiva 3"/>
          <p:cNvSpPr>
            <a:spLocks noGrp="1" noRot="1" noChangeAspect="1"/>
          </p:cNvSpPr>
          <p:nvPr>
            <p:ph type="sldImg" idx="2"/>
          </p:nvPr>
        </p:nvSpPr>
        <p:spPr>
          <a:xfrm>
            <a:off x="3408363" y="850900"/>
            <a:ext cx="3055937" cy="2292350"/>
          </a:xfrm>
          <a:prstGeom prst="rect">
            <a:avLst/>
          </a:prstGeom>
          <a:noFill/>
          <a:ln w="12700">
            <a:solidFill>
              <a:prstClr val="black"/>
            </a:solidFill>
          </a:ln>
        </p:spPr>
        <p:txBody>
          <a:bodyPr vert="horz" lIns="91440" tIns="45720" rIns="91440" bIns="45720" rtlCol="0" anchor="ctr"/>
          <a:lstStyle/>
          <a:p>
            <a:pPr lvl="0"/>
            <a:endParaRPr lang="it-IT" noProof="0"/>
          </a:p>
        </p:txBody>
      </p:sp>
      <p:sp>
        <p:nvSpPr>
          <p:cNvPr id="5" name="Segnaposto note 4"/>
          <p:cNvSpPr>
            <a:spLocks noGrp="1"/>
          </p:cNvSpPr>
          <p:nvPr>
            <p:ph type="body" sz="quarter" idx="3"/>
          </p:nvPr>
        </p:nvSpPr>
        <p:spPr>
          <a:xfrm>
            <a:off x="987425" y="3271838"/>
            <a:ext cx="7897813" cy="2674937"/>
          </a:xfrm>
          <a:prstGeom prst="rect">
            <a:avLst/>
          </a:prstGeom>
        </p:spPr>
        <p:txBody>
          <a:bodyPr vert="horz" lIns="91440" tIns="45720" rIns="91440" bIns="45720" rtlCol="0"/>
          <a:lstStyle/>
          <a:p>
            <a:pPr lvl="0"/>
            <a:r>
              <a:rPr lang="it-IT" noProof="0"/>
              <a:t>Modifica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6" name="Segnaposto piè di pagina 5"/>
          <p:cNvSpPr>
            <a:spLocks noGrp="1"/>
          </p:cNvSpPr>
          <p:nvPr>
            <p:ph type="ftr" sz="quarter" idx="4"/>
          </p:nvPr>
        </p:nvSpPr>
        <p:spPr>
          <a:xfrm>
            <a:off x="0" y="6456363"/>
            <a:ext cx="4279900" cy="341312"/>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it-IT"/>
          </a:p>
        </p:txBody>
      </p:sp>
      <p:sp>
        <p:nvSpPr>
          <p:cNvPr id="7" name="Segnaposto numero diapositiva 6"/>
          <p:cNvSpPr>
            <a:spLocks noGrp="1"/>
          </p:cNvSpPr>
          <p:nvPr>
            <p:ph type="sldNum" sz="quarter" idx="5"/>
          </p:nvPr>
        </p:nvSpPr>
        <p:spPr>
          <a:xfrm>
            <a:off x="5591175" y="6456363"/>
            <a:ext cx="4279900" cy="34131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30985919-4ECC-47CD-9F49-02ED80ABEF70}" type="slidenum">
              <a:rPr lang="it-IT" altLang="it-IT"/>
              <a:pPr/>
              <a:t>‹N›</a:t>
            </a:fld>
            <a:endParaRPr lang="it-IT" alt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28675" name="Segnaposto note 2"/>
          <p:cNvSpPr>
            <a:spLocks noGrp="1"/>
          </p:cNvSpPr>
          <p:nvPr>
            <p:ph type="body" idx="1"/>
          </p:nvPr>
        </p:nvSpPr>
        <p:spPr bwMode="auto">
          <a:noFill/>
        </p:spPr>
        <p:txBody>
          <a:bodyPr wrap="square" numCol="1" anchor="t" anchorCtr="0" compatLnSpc="1">
            <a:prstTxWarp prst="textNoShape">
              <a:avLst/>
            </a:prstTxWarp>
          </a:bodyPr>
          <a:lstStyle/>
          <a:p>
            <a:endParaRPr lang="it-IT" altLang="it-IT" smtClean="0"/>
          </a:p>
        </p:txBody>
      </p:sp>
      <p:sp>
        <p:nvSpPr>
          <p:cNvPr id="28676" name="Segnaposto numero diapositiva 3"/>
          <p:cNvSpPr>
            <a:spLocks noGrp="1"/>
          </p:cNvSpPr>
          <p:nvPr>
            <p:ph type="sldNum" sz="quarter" idx="5"/>
          </p:nvPr>
        </p:nvSpPr>
        <p:spPr bwMode="auto">
          <a:noFill/>
          <a:ln>
            <a:miter lim="800000"/>
            <a:headEnd/>
            <a:tailEnd/>
          </a:ln>
        </p:spPr>
        <p:txBody>
          <a:bodyPr/>
          <a:lstStyle/>
          <a:p>
            <a:fld id="{36663C2A-C68F-4A81-913C-B17E171B4D17}" type="slidenum">
              <a:rPr lang="it-IT" altLang="it-IT"/>
              <a:pPr/>
              <a:t>24</a:t>
            </a:fld>
            <a:endParaRPr lang="it-IT" altLang="it-I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46083" name="Segnaposto note 2"/>
          <p:cNvSpPr>
            <a:spLocks noGrp="1"/>
          </p:cNvSpPr>
          <p:nvPr>
            <p:ph type="body" idx="1"/>
          </p:nvPr>
        </p:nvSpPr>
        <p:spPr bwMode="auto">
          <a:noFill/>
        </p:spPr>
        <p:txBody>
          <a:bodyPr wrap="square" numCol="1" anchor="t" anchorCtr="0" compatLnSpc="1">
            <a:prstTxWarp prst="textNoShape">
              <a:avLst/>
            </a:prstTxWarp>
          </a:bodyPr>
          <a:lstStyle/>
          <a:p>
            <a:endParaRPr lang="it-IT" altLang="it-IT" smtClean="0"/>
          </a:p>
        </p:txBody>
      </p:sp>
      <p:sp>
        <p:nvSpPr>
          <p:cNvPr id="46084" name="Segnaposto numero diapositiva 3"/>
          <p:cNvSpPr>
            <a:spLocks noGrp="1"/>
          </p:cNvSpPr>
          <p:nvPr>
            <p:ph type="sldNum" sz="quarter" idx="5"/>
          </p:nvPr>
        </p:nvSpPr>
        <p:spPr bwMode="auto">
          <a:noFill/>
          <a:ln>
            <a:miter lim="800000"/>
            <a:headEnd/>
            <a:tailEnd/>
          </a:ln>
        </p:spPr>
        <p:txBody>
          <a:bodyPr/>
          <a:lstStyle/>
          <a:p>
            <a:fld id="{F6093160-9473-4666-983F-1AFE429ED172}" type="slidenum">
              <a:rPr lang="it-IT" altLang="it-IT"/>
              <a:pPr/>
              <a:t>40</a:t>
            </a:fld>
            <a:endParaRPr lang="it-IT" altLang="it-IT"/>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48131" name="Segnaposto note 2"/>
          <p:cNvSpPr>
            <a:spLocks noGrp="1"/>
          </p:cNvSpPr>
          <p:nvPr>
            <p:ph type="body" idx="1"/>
          </p:nvPr>
        </p:nvSpPr>
        <p:spPr bwMode="auto">
          <a:noFill/>
        </p:spPr>
        <p:txBody>
          <a:bodyPr wrap="square" numCol="1" anchor="t" anchorCtr="0" compatLnSpc="1">
            <a:prstTxWarp prst="textNoShape">
              <a:avLst/>
            </a:prstTxWarp>
          </a:bodyPr>
          <a:lstStyle/>
          <a:p>
            <a:endParaRPr lang="it-IT" altLang="it-IT" smtClean="0"/>
          </a:p>
        </p:txBody>
      </p:sp>
      <p:sp>
        <p:nvSpPr>
          <p:cNvPr id="48132" name="Segnaposto numero diapositiva 3"/>
          <p:cNvSpPr>
            <a:spLocks noGrp="1"/>
          </p:cNvSpPr>
          <p:nvPr>
            <p:ph type="sldNum" sz="quarter" idx="5"/>
          </p:nvPr>
        </p:nvSpPr>
        <p:spPr bwMode="auto">
          <a:noFill/>
          <a:ln>
            <a:miter lim="800000"/>
            <a:headEnd/>
            <a:tailEnd/>
          </a:ln>
        </p:spPr>
        <p:txBody>
          <a:bodyPr/>
          <a:lstStyle/>
          <a:p>
            <a:fld id="{F3E62630-07F7-4EAC-B68E-A77CDA7B1617}" type="slidenum">
              <a:rPr lang="it-IT" altLang="it-IT"/>
              <a:pPr/>
              <a:t>41</a:t>
            </a:fld>
            <a:endParaRPr lang="it-IT" altLang="it-I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50179" name="Segnaposto note 2"/>
          <p:cNvSpPr>
            <a:spLocks noGrp="1"/>
          </p:cNvSpPr>
          <p:nvPr>
            <p:ph type="body" idx="1"/>
          </p:nvPr>
        </p:nvSpPr>
        <p:spPr bwMode="auto">
          <a:noFill/>
        </p:spPr>
        <p:txBody>
          <a:bodyPr wrap="square" numCol="1" anchor="t" anchorCtr="0" compatLnSpc="1">
            <a:prstTxWarp prst="textNoShape">
              <a:avLst/>
            </a:prstTxWarp>
          </a:bodyPr>
          <a:lstStyle/>
          <a:p>
            <a:endParaRPr lang="it-IT" altLang="it-IT" smtClean="0"/>
          </a:p>
        </p:txBody>
      </p:sp>
      <p:sp>
        <p:nvSpPr>
          <p:cNvPr id="50180" name="Segnaposto numero diapositiva 3"/>
          <p:cNvSpPr>
            <a:spLocks noGrp="1"/>
          </p:cNvSpPr>
          <p:nvPr>
            <p:ph type="sldNum" sz="quarter" idx="5"/>
          </p:nvPr>
        </p:nvSpPr>
        <p:spPr bwMode="auto">
          <a:noFill/>
          <a:ln>
            <a:miter lim="800000"/>
            <a:headEnd/>
            <a:tailEnd/>
          </a:ln>
        </p:spPr>
        <p:txBody>
          <a:bodyPr/>
          <a:lstStyle/>
          <a:p>
            <a:fld id="{F9DBBF1B-4BC5-4CEC-A58C-464C583103F0}" type="slidenum">
              <a:rPr lang="it-IT" altLang="it-IT"/>
              <a:pPr/>
              <a:t>42</a:t>
            </a:fld>
            <a:endParaRPr lang="it-IT" altLang="it-I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a:t>Fare clic per modificare lo stile del titolo</a:t>
            </a:r>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913D4EBB-09DF-439D-9235-1882F8B6338C}" type="datetime1">
              <a:rPr lang="it-IT"/>
              <a:pPr>
                <a:defRPr/>
              </a:pPr>
              <a:t>09/05/2016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AF50652C-DA11-4508-9A75-85C6198659CF}" type="slidenum">
              <a:rPr lang="it-IT" altLang="it-IT"/>
              <a:pPr/>
              <a:t>‹N›</a:t>
            </a:fld>
            <a:endParaRPr lang="it-IT" alt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D6E5E6E9-8DA1-4009-8100-D37458A6F4C7}" type="datetime1">
              <a:rPr lang="it-IT"/>
              <a:pPr>
                <a:defRPr/>
              </a:pPr>
              <a:t>09/05/2016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F2118B96-AAFF-40ED-AD9C-0CADE759A545}" type="slidenum">
              <a:rPr lang="it-IT" altLang="it-IT"/>
              <a:pPr/>
              <a:t>‹N›</a:t>
            </a:fld>
            <a:endParaRPr lang="it-IT" alt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B0013726-BF39-4DF0-82B2-A16E8E48FFA0}" type="datetime1">
              <a:rPr lang="it-IT"/>
              <a:pPr>
                <a:defRPr/>
              </a:pPr>
              <a:t>09/05/2016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AC243B2E-4BF6-4270-AB2C-2DB42124DCFF}" type="slidenum">
              <a:rPr lang="it-IT" altLang="it-IT"/>
              <a:pPr/>
              <a:t>‹N›</a:t>
            </a:fld>
            <a:endParaRPr lang="it-IT" alt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B92D8311-3272-4D0A-9FBB-F8E640912BF0}" type="datetime1">
              <a:rPr lang="it-IT"/>
              <a:pPr>
                <a:defRPr/>
              </a:pPr>
              <a:t>09/05/2016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93EC63B6-8D66-4002-8AB6-622E1CF9AEA5}" type="slidenum">
              <a:rPr lang="it-IT" altLang="it-IT"/>
              <a:pPr/>
              <a:t>‹N›</a:t>
            </a:fld>
            <a:endParaRPr lang="it-IT" alt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D647A7A4-C33C-442D-B2F6-7BC10F5BE329}" type="datetime1">
              <a:rPr lang="it-IT"/>
              <a:pPr>
                <a:defRPr/>
              </a:pPr>
              <a:t>09/05/2016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8A246ABD-5555-4447-AD8D-6899D7AB1B9C}" type="slidenum">
              <a:rPr lang="it-IT" altLang="it-IT"/>
              <a:pPr/>
              <a:t>‹N›</a:t>
            </a:fld>
            <a:endParaRPr lang="it-IT" alt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075ACF94-2554-42C9-9779-C0F95DB7512A}" type="datetime1">
              <a:rPr lang="it-IT"/>
              <a:pPr>
                <a:defRPr/>
              </a:pPr>
              <a:t>09/05/2016</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fld id="{2C955D7C-B36C-4C36-BDA0-E564FA9473E5}" type="slidenum">
              <a:rPr lang="it-IT" altLang="it-IT"/>
              <a:pPr/>
              <a:t>‹N›</a:t>
            </a:fld>
            <a:endParaRPr lang="it-IT" alt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1F79F2C3-5BD9-495E-B9C4-D4453C418BF3}" type="datetime1">
              <a:rPr lang="it-IT"/>
              <a:pPr>
                <a:defRPr/>
              </a:pPr>
              <a:t>09/05/2016</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fld id="{657C0E8B-CCCA-4EEA-8678-A96ECAE47657}" type="slidenum">
              <a:rPr lang="it-IT" altLang="it-IT"/>
              <a:pPr/>
              <a:t>‹N›</a:t>
            </a:fld>
            <a:endParaRPr lang="it-IT" alt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BDF1BCF9-B74B-467E-9834-8F1FAEF32D71}" type="datetime1">
              <a:rPr lang="it-IT"/>
              <a:pPr>
                <a:defRPr/>
              </a:pPr>
              <a:t>09/05/2016</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fld id="{9C42B3C2-460D-4119-937F-FAECA8884DDA}" type="slidenum">
              <a:rPr lang="it-IT" altLang="it-IT"/>
              <a:pPr/>
              <a:t>‹N›</a:t>
            </a:fld>
            <a:endParaRPr lang="it-IT" alt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40F16331-7164-41EE-B3FA-5BCF505A3F2C}" type="datetime1">
              <a:rPr lang="it-IT"/>
              <a:pPr>
                <a:defRPr/>
              </a:pPr>
              <a:t>09/05/2016</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fld id="{C6229CE4-A82B-45D6-87D9-E2134C7EE977}" type="slidenum">
              <a:rPr lang="it-IT" altLang="it-IT"/>
              <a:pPr/>
              <a:t>‹N›</a:t>
            </a:fld>
            <a:endParaRPr lang="it-IT" alt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B1004F4C-FD6B-4881-87E4-AF89A3FF6A7F}" type="datetime1">
              <a:rPr lang="it-IT"/>
              <a:pPr>
                <a:defRPr/>
              </a:pPr>
              <a:t>09/05/2016</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fld id="{B4A4DCE6-7450-4E5F-AA11-562FA67EC2E9}" type="slidenum">
              <a:rPr lang="it-IT" altLang="it-IT"/>
              <a:pPr/>
              <a:t>‹N›</a:t>
            </a:fld>
            <a:endParaRPr lang="it-IT" alt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59C030DC-444B-4C8C-9B49-FACF491B626C}" type="datetime1">
              <a:rPr lang="it-IT"/>
              <a:pPr>
                <a:defRPr/>
              </a:pPr>
              <a:t>09/05/2016</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fld id="{E7ECF338-0D7E-4B68-98BF-C27215210412}" type="slidenum">
              <a:rPr lang="it-IT" altLang="it-IT"/>
              <a:pPr/>
              <a:t>‹N›</a:t>
            </a:fld>
            <a:endParaRPr lang="it-IT" alt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p>
        </p:txBody>
      </p:sp>
      <p:sp>
        <p:nvSpPr>
          <p:cNvPr id="1027" name="Segnaposto tes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F60B727C-849D-4B01-8DA5-7A3566AC29E1}" type="datetime1">
              <a:rPr lang="it-IT"/>
              <a:pPr>
                <a:defRPr/>
              </a:pPr>
              <a:t>09/05/2016</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fld id="{2B1C9AEE-CEE1-4C18-AEF8-42ED1269264F}" type="slidenum">
              <a:rPr lang="it-IT" altLang="it-IT"/>
              <a:pPr/>
              <a:t>‹N›</a:t>
            </a:fld>
            <a:endParaRPr lang="it-IT" alt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olo 1"/>
          <p:cNvSpPr>
            <a:spLocks noGrp="1"/>
          </p:cNvSpPr>
          <p:nvPr>
            <p:ph type="ctrTitle"/>
          </p:nvPr>
        </p:nvSpPr>
        <p:spPr>
          <a:xfrm>
            <a:off x="468313" y="333375"/>
            <a:ext cx="8351837" cy="2590800"/>
          </a:xfrm>
        </p:spPr>
        <p:txBody>
          <a:bodyPr/>
          <a:lstStyle/>
          <a:p>
            <a:pPr eaLnBrk="1" hangingPunct="1"/>
            <a:r>
              <a:rPr lang="it-IT" altLang="it-IT" smtClean="0">
                <a:solidFill>
                  <a:srgbClr val="FF0000"/>
                </a:solidFill>
              </a:rPr>
              <a:t>LA CONCLUSIONE </a:t>
            </a:r>
            <a:br>
              <a:rPr lang="it-IT" altLang="it-IT" smtClean="0">
                <a:solidFill>
                  <a:srgbClr val="FF0000"/>
                </a:solidFill>
              </a:rPr>
            </a:br>
            <a:r>
              <a:rPr lang="it-IT" altLang="it-IT" smtClean="0">
                <a:solidFill>
                  <a:srgbClr val="FF0000"/>
                </a:solidFill>
              </a:rPr>
              <a:t>DELLE INDAGINI PRELIMINARI</a:t>
            </a:r>
            <a:br>
              <a:rPr lang="it-IT" altLang="it-IT" smtClean="0">
                <a:solidFill>
                  <a:srgbClr val="FF0000"/>
                </a:solidFill>
              </a:rPr>
            </a:br>
            <a:r>
              <a:rPr lang="it-IT" altLang="it-IT" sz="2000" smtClean="0">
                <a:solidFill>
                  <a:srgbClr val="FF0000"/>
                </a:solidFill>
              </a:rPr>
              <a:t>(I riti che non prevedono l’udienza preliminare: il procedimento per decreto, il giudizio direttissimo, il giudizio immediato tipico e atipico; l’art. 415 bis cpp; la richiesta di rinvio a giudizio; il decreto di citazione diretta a giudizio)</a:t>
            </a:r>
            <a:endParaRPr lang="it-IT" altLang="it-IT" smtClean="0">
              <a:solidFill>
                <a:srgbClr val="FF0000"/>
              </a:solidFill>
            </a:endParaRPr>
          </a:p>
        </p:txBody>
      </p:sp>
      <p:sp>
        <p:nvSpPr>
          <p:cNvPr id="3" name="Sottotitolo 2"/>
          <p:cNvSpPr>
            <a:spLocks noGrp="1"/>
          </p:cNvSpPr>
          <p:nvPr>
            <p:ph type="subTitle" idx="1"/>
          </p:nvPr>
        </p:nvSpPr>
        <p:spPr>
          <a:xfrm>
            <a:off x="468313" y="2924175"/>
            <a:ext cx="8135937" cy="3817938"/>
          </a:xfrm>
        </p:spPr>
        <p:txBody>
          <a:bodyPr rtlCol="0">
            <a:normAutofit fontScale="25000" lnSpcReduction="20000"/>
          </a:bodyPr>
          <a:lstStyle/>
          <a:p>
            <a:pPr eaLnBrk="1" fontAlgn="auto" hangingPunct="1">
              <a:spcAft>
                <a:spcPts val="0"/>
              </a:spcAft>
              <a:buFont typeface="Arial" panose="020B0604020202020204" pitchFamily="34" charset="0"/>
              <a:buNone/>
              <a:defRPr/>
            </a:pPr>
            <a:endParaRPr lang="it-IT" sz="1700" dirty="0">
              <a:latin typeface="+mj-lt"/>
            </a:endParaRPr>
          </a:p>
          <a:p>
            <a:pPr algn="l">
              <a:buFont typeface="Arial" panose="020B0604020202020204" pitchFamily="34" charset="0"/>
              <a:buNone/>
              <a:defRPr/>
            </a:pPr>
            <a:endParaRPr lang="it-IT" sz="8000" dirty="0">
              <a:solidFill>
                <a:schemeClr val="accent1">
                  <a:lumMod val="50000"/>
                </a:schemeClr>
              </a:solidFill>
            </a:endParaRPr>
          </a:p>
          <a:p>
            <a:pPr algn="l">
              <a:buFont typeface="Arial" panose="020B0604020202020204" pitchFamily="34" charset="0"/>
              <a:buNone/>
              <a:defRPr/>
            </a:pPr>
            <a:r>
              <a:rPr lang="it-IT" sz="8000" dirty="0">
                <a:solidFill>
                  <a:schemeClr val="accent1">
                    <a:lumMod val="50000"/>
                  </a:schemeClr>
                </a:solidFill>
              </a:rPr>
              <a:t>AVV. ROBERTO LOSENGO</a:t>
            </a:r>
          </a:p>
          <a:p>
            <a:pPr algn="l">
              <a:buFont typeface="Arial" panose="020B0604020202020204" pitchFamily="34" charset="0"/>
              <a:buNone/>
              <a:defRPr/>
            </a:pPr>
            <a:r>
              <a:rPr lang="it-IT" sz="6400" dirty="0">
                <a:solidFill>
                  <a:schemeClr val="accent1">
                    <a:lumMod val="50000"/>
                  </a:schemeClr>
                </a:solidFill>
              </a:rPr>
              <a:t>LOSENGO SOLIANI STUDIO LEGALE ASSOCIATO</a:t>
            </a:r>
          </a:p>
          <a:p>
            <a:pPr algn="l">
              <a:buFont typeface="Arial" panose="020B0604020202020204" pitchFamily="34" charset="0"/>
              <a:buNone/>
              <a:defRPr/>
            </a:pPr>
            <a:r>
              <a:rPr lang="it-IT" sz="6400" dirty="0">
                <a:solidFill>
                  <a:schemeClr val="accent1">
                    <a:lumMod val="50000"/>
                  </a:schemeClr>
                </a:solidFill>
              </a:rPr>
              <a:t>20122 MILANO – CORSO ITALIA, 49</a:t>
            </a:r>
          </a:p>
          <a:p>
            <a:pPr algn="l">
              <a:buFont typeface="Arial" panose="020B0604020202020204" pitchFamily="34" charset="0"/>
              <a:buNone/>
              <a:defRPr/>
            </a:pPr>
            <a:r>
              <a:rPr lang="it-IT" sz="6400" dirty="0">
                <a:solidFill>
                  <a:schemeClr val="accent1">
                    <a:lumMod val="50000"/>
                  </a:schemeClr>
                </a:solidFill>
              </a:rPr>
              <a:t>robertolosengo@losengosoliani.com</a:t>
            </a:r>
          </a:p>
          <a:p>
            <a:pPr algn="l">
              <a:buFont typeface="Arial" panose="020B0604020202020204" pitchFamily="34" charset="0"/>
              <a:buNone/>
              <a:defRPr/>
            </a:pPr>
            <a:r>
              <a:rPr lang="it-IT" sz="6400" dirty="0">
                <a:solidFill>
                  <a:schemeClr val="accent1">
                    <a:lumMod val="50000"/>
                  </a:schemeClr>
                </a:solidFill>
              </a:rPr>
              <a:t>www.losengosoliani.com</a:t>
            </a:r>
            <a:r>
              <a:rPr lang="it-IT" sz="6400" b="1" dirty="0">
                <a:solidFill>
                  <a:schemeClr val="accent1">
                    <a:lumMod val="50000"/>
                  </a:schemeClr>
                </a:solidFill>
              </a:rPr>
              <a:t>	</a:t>
            </a:r>
          </a:p>
          <a:p>
            <a:pPr algn="l">
              <a:buFont typeface="Arial" panose="020B0604020202020204" pitchFamily="34" charset="0"/>
              <a:buNone/>
              <a:defRPr/>
            </a:pPr>
            <a:endParaRPr lang="it-IT" sz="7200" b="1" dirty="0">
              <a:solidFill>
                <a:schemeClr val="accent1">
                  <a:lumMod val="50000"/>
                </a:schemeClr>
              </a:solidFill>
            </a:endParaRPr>
          </a:p>
          <a:p>
            <a:pPr algn="l">
              <a:buFont typeface="Arial" panose="020B0604020202020204" pitchFamily="34" charset="0"/>
              <a:buNone/>
              <a:defRPr/>
            </a:pPr>
            <a:endParaRPr lang="it-IT" sz="7200" b="1" dirty="0">
              <a:solidFill>
                <a:schemeClr val="accent1">
                  <a:lumMod val="50000"/>
                </a:schemeClr>
              </a:solidFill>
            </a:endParaRPr>
          </a:p>
          <a:p>
            <a:pPr algn="l">
              <a:buFont typeface="Arial" panose="020B0604020202020204" pitchFamily="34" charset="0"/>
              <a:buNone/>
              <a:defRPr/>
            </a:pPr>
            <a:endParaRPr lang="it-IT" sz="7200" b="1" dirty="0">
              <a:solidFill>
                <a:schemeClr val="accent1">
                  <a:lumMod val="50000"/>
                </a:schemeClr>
              </a:solidFill>
            </a:endParaRPr>
          </a:p>
          <a:p>
            <a:pPr>
              <a:buFont typeface="Arial" panose="020B0604020202020204" pitchFamily="34" charset="0"/>
              <a:buNone/>
              <a:defRPr/>
            </a:pPr>
            <a:r>
              <a:rPr lang="it-IT" sz="7200" dirty="0">
                <a:solidFill>
                  <a:schemeClr val="accent1">
                    <a:lumMod val="50000"/>
                  </a:schemeClr>
                </a:solidFill>
              </a:rPr>
              <a:t>Corso di formazione di deontologia</a:t>
            </a:r>
          </a:p>
          <a:p>
            <a:pPr>
              <a:buFont typeface="Arial" panose="020B0604020202020204" pitchFamily="34" charset="0"/>
              <a:buNone/>
              <a:defRPr/>
            </a:pPr>
            <a:r>
              <a:rPr lang="it-IT" sz="7200" dirty="0">
                <a:solidFill>
                  <a:schemeClr val="accent1">
                    <a:lumMod val="50000"/>
                  </a:schemeClr>
                </a:solidFill>
              </a:rPr>
              <a:t>e tecnica del penalista</a:t>
            </a:r>
          </a:p>
          <a:p>
            <a:pPr>
              <a:buFont typeface="Arial" panose="020B0604020202020204" pitchFamily="34" charset="0"/>
              <a:buNone/>
              <a:defRPr/>
            </a:pPr>
            <a:r>
              <a:rPr lang="it-IT" sz="7200" dirty="0">
                <a:solidFill>
                  <a:schemeClr val="accent1">
                    <a:lumMod val="50000"/>
                  </a:schemeClr>
                </a:solidFill>
              </a:rPr>
              <a:t>Camera Penale di Novara</a:t>
            </a:r>
          </a:p>
          <a:p>
            <a:pPr eaLnBrk="1" fontAlgn="auto" hangingPunct="1">
              <a:spcAft>
                <a:spcPts val="0"/>
              </a:spcAft>
              <a:buFont typeface="Arial" panose="020B0604020202020204" pitchFamily="34" charset="0"/>
              <a:buNone/>
              <a:defRPr/>
            </a:pPr>
            <a:r>
              <a:rPr lang="it-IT" sz="7200" dirty="0">
                <a:solidFill>
                  <a:schemeClr val="accent1">
                    <a:lumMod val="50000"/>
                  </a:schemeClr>
                </a:solidFill>
              </a:rPr>
              <a:t>6</a:t>
            </a:r>
            <a:r>
              <a:rPr lang="it-IT" sz="7200">
                <a:solidFill>
                  <a:schemeClr val="accent1">
                    <a:lumMod val="50000"/>
                  </a:schemeClr>
                </a:solidFill>
              </a:rPr>
              <a:t> </a:t>
            </a:r>
            <a:r>
              <a:rPr lang="it-IT" sz="7200" dirty="0">
                <a:solidFill>
                  <a:schemeClr val="accent1">
                    <a:lumMod val="50000"/>
                  </a:schemeClr>
                </a:solidFill>
              </a:rPr>
              <a:t>maggio 2016</a:t>
            </a:r>
          </a:p>
          <a:p>
            <a:pPr algn="l">
              <a:buFont typeface="Arial" panose="020B0604020202020204" pitchFamily="34" charset="0"/>
              <a:buNone/>
              <a:defRPr/>
            </a:pPr>
            <a:endParaRPr lang="it-IT" sz="9600" b="1" dirty="0">
              <a:solidFill>
                <a:schemeClr val="tx2"/>
              </a:solidFill>
              <a:latin typeface="+mj-lt"/>
            </a:endParaRPr>
          </a:p>
          <a:p>
            <a:pPr eaLnBrk="1" fontAlgn="auto" hangingPunct="1">
              <a:spcAft>
                <a:spcPts val="0"/>
              </a:spcAft>
              <a:buFont typeface="Arial" panose="020B0604020202020204" pitchFamily="34" charset="0"/>
              <a:buNone/>
              <a:defRPr/>
            </a:pPr>
            <a:endParaRPr lang="it-IT" sz="2000" dirty="0">
              <a:solidFill>
                <a:srgbClr val="000066"/>
              </a:solidFill>
              <a:latin typeface="Century Gothic" pitchFamily="34" charset="0"/>
            </a:endParaRPr>
          </a:p>
          <a:p>
            <a:pPr algn="l" eaLnBrk="1" fontAlgn="auto" hangingPunct="1">
              <a:spcAft>
                <a:spcPts val="0"/>
              </a:spcAft>
              <a:buFont typeface="Arial" panose="020B0604020202020204" pitchFamily="34" charset="0"/>
              <a:buNone/>
              <a:defRPr/>
            </a:pPr>
            <a:endParaRPr lang="it-IT" sz="2000" dirty="0">
              <a:solidFill>
                <a:srgbClr val="000066"/>
              </a:solidFill>
              <a:latin typeface="Century Gothic" pitchFamily="34" charset="0"/>
            </a:endParaRPr>
          </a:p>
          <a:p>
            <a:pPr algn="l" eaLnBrk="1" fontAlgn="auto" hangingPunct="1">
              <a:spcAft>
                <a:spcPts val="0"/>
              </a:spcAft>
              <a:buFont typeface="Arial" panose="020B0604020202020204" pitchFamily="34" charset="0"/>
              <a:buNone/>
              <a:defRPr/>
            </a:pPr>
            <a:endParaRPr lang="it-IT" sz="2000" dirty="0">
              <a:solidFill>
                <a:srgbClr val="00B050"/>
              </a:solidFill>
              <a:latin typeface="Century Gothic" pitchFamily="34" charset="0"/>
            </a:endParaRPr>
          </a:p>
          <a:p>
            <a:pPr algn="l" eaLnBrk="1" fontAlgn="auto" hangingPunct="1">
              <a:spcAft>
                <a:spcPts val="0"/>
              </a:spcAft>
              <a:buFont typeface="Arial" panose="020B0604020202020204" pitchFamily="34" charset="0"/>
              <a:buNone/>
              <a:defRPr/>
            </a:pPr>
            <a:endParaRPr lang="it-IT" sz="2000" dirty="0">
              <a:solidFill>
                <a:srgbClr val="00B050"/>
              </a:solidFill>
              <a:latin typeface="Century Gothic" pitchFamily="34" charset="0"/>
            </a:endParaRPr>
          </a:p>
        </p:txBody>
      </p:sp>
      <p:sp>
        <p:nvSpPr>
          <p:cNvPr id="4100" name="Segnaposto numero diapositiva 3"/>
          <p:cNvSpPr>
            <a:spLocks noGrp="1"/>
          </p:cNvSpPr>
          <p:nvPr>
            <p:ph type="sldNum" sz="quarter" idx="12"/>
          </p:nvPr>
        </p:nvSpPr>
        <p:spPr bwMode="auto">
          <a:noFill/>
          <a:ln>
            <a:miter lim="800000"/>
            <a:headEnd/>
            <a:tailEnd/>
          </a:ln>
        </p:spPr>
        <p:txBody>
          <a:bodyPr/>
          <a:lstStyle/>
          <a:p>
            <a:fld id="{A6C4624E-3980-42E8-B94A-8DD422398785}" type="slidenum">
              <a:rPr lang="it-IT" altLang="it-IT"/>
              <a:pPr/>
              <a:t>1</a:t>
            </a:fld>
            <a:endParaRPr lang="it-IT" altLang="it-IT"/>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olo 1"/>
          <p:cNvSpPr>
            <a:spLocks noGrp="1"/>
          </p:cNvSpPr>
          <p:nvPr>
            <p:ph type="title"/>
          </p:nvPr>
        </p:nvSpPr>
        <p:spPr>
          <a:xfrm>
            <a:off x="457200" y="274638"/>
            <a:ext cx="8435975" cy="2074862"/>
          </a:xfrm>
        </p:spPr>
        <p:txBody>
          <a:bodyPr/>
          <a:lstStyle/>
          <a:p>
            <a:r>
              <a:rPr lang="it-IT" altLang="it-IT" smtClean="0">
                <a:solidFill>
                  <a:srgbClr val="FF0000"/>
                </a:solidFill>
              </a:rPr>
              <a:t>LA CONCLUSIONE</a:t>
            </a:r>
            <a:br>
              <a:rPr lang="it-IT" altLang="it-IT" smtClean="0">
                <a:solidFill>
                  <a:srgbClr val="FF0000"/>
                </a:solidFill>
              </a:rPr>
            </a:br>
            <a:r>
              <a:rPr lang="it-IT" altLang="it-IT" smtClean="0">
                <a:solidFill>
                  <a:srgbClr val="FF0000"/>
                </a:solidFill>
              </a:rPr>
              <a:t>DELLE INDAGINI PRELIMINARI:</a:t>
            </a:r>
            <a:br>
              <a:rPr lang="it-IT" altLang="it-IT" smtClean="0">
                <a:solidFill>
                  <a:srgbClr val="FF0000"/>
                </a:solidFill>
              </a:rPr>
            </a:br>
            <a:r>
              <a:rPr lang="it-IT" altLang="it-IT" smtClean="0">
                <a:solidFill>
                  <a:srgbClr val="FF0000"/>
                </a:solidFill>
              </a:rPr>
              <a:t>LA RIAPERTURA DELLE INDAGINI</a:t>
            </a:r>
            <a:endParaRPr lang="it-IT" altLang="it-IT" smtClean="0"/>
          </a:p>
        </p:txBody>
      </p:sp>
      <p:sp>
        <p:nvSpPr>
          <p:cNvPr id="13315" name="Segnaposto contenuto 2"/>
          <p:cNvSpPr>
            <a:spLocks noGrp="1"/>
          </p:cNvSpPr>
          <p:nvPr>
            <p:ph idx="1"/>
          </p:nvPr>
        </p:nvSpPr>
        <p:spPr>
          <a:xfrm>
            <a:off x="457200" y="2924175"/>
            <a:ext cx="8362950" cy="3457575"/>
          </a:xfrm>
        </p:spPr>
        <p:txBody>
          <a:bodyPr/>
          <a:lstStyle/>
          <a:p>
            <a:pPr marL="0" indent="0" algn="just">
              <a:buFont typeface="Arial" panose="020B0604020202020204" pitchFamily="34" charset="0"/>
              <a:buNone/>
              <a:defRPr/>
            </a:pPr>
            <a:r>
              <a:rPr lang="it-IT" altLang="it-IT" sz="2800" b="1" dirty="0">
                <a:solidFill>
                  <a:schemeClr val="accent1">
                    <a:lumMod val="50000"/>
                  </a:schemeClr>
                </a:solidFill>
              </a:rPr>
              <a:t>Art. 414 </a:t>
            </a:r>
            <a:r>
              <a:rPr lang="it-IT" altLang="it-IT" sz="2800" b="1" dirty="0" err="1">
                <a:solidFill>
                  <a:schemeClr val="accent1">
                    <a:lumMod val="50000"/>
                  </a:schemeClr>
                </a:solidFill>
              </a:rPr>
              <a:t>cpp</a:t>
            </a:r>
            <a:endParaRPr lang="it-IT" altLang="it-IT" sz="2800" b="1" dirty="0">
              <a:solidFill>
                <a:schemeClr val="accent1">
                  <a:lumMod val="50000"/>
                </a:schemeClr>
              </a:solidFill>
            </a:endParaRPr>
          </a:p>
          <a:p>
            <a:pPr marL="0" indent="0" algn="just">
              <a:buFont typeface="Arial" panose="020B0604020202020204" pitchFamily="34" charset="0"/>
              <a:buNone/>
              <a:defRPr/>
            </a:pPr>
            <a:r>
              <a:rPr lang="it-IT" altLang="it-IT" sz="2800" dirty="0">
                <a:solidFill>
                  <a:schemeClr val="accent1">
                    <a:lumMod val="50000"/>
                  </a:schemeClr>
                </a:solidFill>
              </a:rPr>
              <a:t>Anche a seguito dell’emissione del provvedimento di archiviazione, il Giudice può autorizzare – con decreto motivato e su richiesta motivata del Pubblico Ministero – la riapertura delle indagini, che, se autorizzata, comporta una nuova iscrizione a norma dell’art. 335 </a:t>
            </a:r>
            <a:r>
              <a:rPr lang="it-IT" altLang="it-IT" sz="2800" dirty="0" err="1">
                <a:solidFill>
                  <a:schemeClr val="accent1">
                    <a:lumMod val="50000"/>
                  </a:schemeClr>
                </a:solidFill>
              </a:rPr>
              <a:t>cpp</a:t>
            </a:r>
            <a:r>
              <a:rPr lang="it-IT" altLang="it-IT" sz="2800" dirty="0">
                <a:solidFill>
                  <a:schemeClr val="accent1">
                    <a:lumMod val="50000"/>
                  </a:schemeClr>
                </a:solidFill>
              </a:rPr>
              <a:t>.</a:t>
            </a:r>
          </a:p>
        </p:txBody>
      </p:sp>
      <p:sp>
        <p:nvSpPr>
          <p:cNvPr id="13316" name="Segnaposto numero diapositiva 2"/>
          <p:cNvSpPr>
            <a:spLocks noGrp="1"/>
          </p:cNvSpPr>
          <p:nvPr>
            <p:ph type="sldNum" sz="quarter" idx="12"/>
          </p:nvPr>
        </p:nvSpPr>
        <p:spPr bwMode="auto">
          <a:noFill/>
          <a:ln>
            <a:miter lim="800000"/>
            <a:headEnd/>
            <a:tailEnd/>
          </a:ln>
        </p:spPr>
        <p:txBody>
          <a:bodyPr/>
          <a:lstStyle/>
          <a:p>
            <a:fld id="{59BB48E9-C077-4E24-8FD1-F50874BFF6C6}" type="slidenum">
              <a:rPr lang="it-IT" altLang="it-IT"/>
              <a:pPr/>
              <a:t>10</a:t>
            </a:fld>
            <a:endParaRPr lang="it-IT" altLang="it-IT"/>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olo 1"/>
          <p:cNvSpPr>
            <a:spLocks noGrp="1"/>
          </p:cNvSpPr>
          <p:nvPr>
            <p:ph type="title"/>
          </p:nvPr>
        </p:nvSpPr>
        <p:spPr>
          <a:xfrm>
            <a:off x="457200" y="274638"/>
            <a:ext cx="8435975" cy="1858962"/>
          </a:xfrm>
        </p:spPr>
        <p:txBody>
          <a:bodyPr/>
          <a:lstStyle/>
          <a:p>
            <a:r>
              <a:rPr lang="it-IT" altLang="it-IT" smtClean="0">
                <a:solidFill>
                  <a:srgbClr val="FF0000"/>
                </a:solidFill>
              </a:rPr>
              <a:t>LA CONCLUSIONE</a:t>
            </a:r>
            <a:br>
              <a:rPr lang="it-IT" altLang="it-IT" smtClean="0">
                <a:solidFill>
                  <a:srgbClr val="FF0000"/>
                </a:solidFill>
              </a:rPr>
            </a:br>
            <a:r>
              <a:rPr lang="it-IT" altLang="it-IT" smtClean="0">
                <a:solidFill>
                  <a:srgbClr val="FF0000"/>
                </a:solidFill>
              </a:rPr>
              <a:t>DELLE INDAGINI PRELIMINARI:</a:t>
            </a:r>
            <a:br>
              <a:rPr lang="it-IT" altLang="it-IT" smtClean="0">
                <a:solidFill>
                  <a:srgbClr val="FF0000"/>
                </a:solidFill>
              </a:rPr>
            </a:br>
            <a:r>
              <a:rPr lang="it-IT" altLang="it-IT" smtClean="0">
                <a:solidFill>
                  <a:srgbClr val="FF0000"/>
                </a:solidFill>
              </a:rPr>
              <a:t>REATO COMMESSO DA IGNOTI</a:t>
            </a:r>
            <a:endParaRPr lang="it-IT" altLang="it-IT" smtClean="0"/>
          </a:p>
        </p:txBody>
      </p:sp>
      <p:sp>
        <p:nvSpPr>
          <p:cNvPr id="14339" name="Segnaposto contenuto 2"/>
          <p:cNvSpPr>
            <a:spLocks noGrp="1"/>
          </p:cNvSpPr>
          <p:nvPr>
            <p:ph idx="1"/>
          </p:nvPr>
        </p:nvSpPr>
        <p:spPr>
          <a:xfrm>
            <a:off x="107950" y="2349500"/>
            <a:ext cx="8785225" cy="4392613"/>
          </a:xfrm>
        </p:spPr>
        <p:txBody>
          <a:bodyPr/>
          <a:lstStyle/>
          <a:p>
            <a:pPr marL="0" indent="0" algn="just">
              <a:buFont typeface="Arial" panose="020B0604020202020204" pitchFamily="34" charset="0"/>
              <a:buNone/>
              <a:defRPr/>
            </a:pPr>
            <a:r>
              <a:rPr lang="it-IT" altLang="it-IT" sz="2200" b="1" dirty="0">
                <a:solidFill>
                  <a:schemeClr val="accent1">
                    <a:lumMod val="50000"/>
                  </a:schemeClr>
                </a:solidFill>
              </a:rPr>
              <a:t>Art. 415 </a:t>
            </a:r>
            <a:r>
              <a:rPr lang="it-IT" altLang="it-IT" sz="2200" b="1" dirty="0" err="1">
                <a:solidFill>
                  <a:schemeClr val="accent1">
                    <a:lumMod val="50000"/>
                  </a:schemeClr>
                </a:solidFill>
              </a:rPr>
              <a:t>cpp</a:t>
            </a:r>
            <a:endParaRPr lang="it-IT" altLang="it-IT" sz="2200" b="1" dirty="0">
              <a:solidFill>
                <a:schemeClr val="accent1">
                  <a:lumMod val="50000"/>
                </a:schemeClr>
              </a:solidFill>
            </a:endParaRPr>
          </a:p>
          <a:p>
            <a:pPr marL="0" indent="0" algn="just">
              <a:buFont typeface="Arial" panose="020B0604020202020204" pitchFamily="34" charset="0"/>
              <a:buNone/>
              <a:defRPr/>
            </a:pPr>
            <a:r>
              <a:rPr lang="it-IT" altLang="it-IT" sz="2200" dirty="0">
                <a:solidFill>
                  <a:schemeClr val="accent1">
                    <a:lumMod val="50000"/>
                  </a:schemeClr>
                </a:solidFill>
              </a:rPr>
              <a:t>Quando l’</a:t>
            </a:r>
            <a:r>
              <a:rPr lang="it-IT" altLang="it-IT" sz="2200" b="1" dirty="0">
                <a:solidFill>
                  <a:schemeClr val="accent1">
                    <a:lumMod val="50000"/>
                  </a:schemeClr>
                </a:solidFill>
              </a:rPr>
              <a:t>autore</a:t>
            </a:r>
            <a:r>
              <a:rPr lang="it-IT" altLang="it-IT" sz="2200" dirty="0">
                <a:solidFill>
                  <a:schemeClr val="accent1">
                    <a:lumMod val="50000"/>
                  </a:schemeClr>
                </a:solidFill>
              </a:rPr>
              <a:t> del reato rimane </a:t>
            </a:r>
            <a:r>
              <a:rPr lang="it-IT" altLang="it-IT" sz="2200" b="1" dirty="0">
                <a:solidFill>
                  <a:schemeClr val="accent1">
                    <a:lumMod val="50000"/>
                  </a:schemeClr>
                </a:solidFill>
              </a:rPr>
              <a:t>ignoto</a:t>
            </a:r>
            <a:r>
              <a:rPr lang="it-IT" altLang="it-IT" sz="2200" dirty="0">
                <a:solidFill>
                  <a:schemeClr val="accent1">
                    <a:lumMod val="50000"/>
                  </a:schemeClr>
                </a:solidFill>
              </a:rPr>
              <a:t>, entro 6 mesi dalla data di iscrizione sul registro delle notizie di reato (</a:t>
            </a:r>
            <a:r>
              <a:rPr lang="it-IT" altLang="it-IT" sz="2200" dirty="0" err="1">
                <a:solidFill>
                  <a:schemeClr val="accent1">
                    <a:lumMod val="50000"/>
                  </a:schemeClr>
                </a:solidFill>
              </a:rPr>
              <a:t>mod</a:t>
            </a:r>
            <a:r>
              <a:rPr lang="it-IT" altLang="it-IT" sz="2200" dirty="0">
                <a:solidFill>
                  <a:schemeClr val="accent1">
                    <a:lumMod val="50000"/>
                  </a:schemeClr>
                </a:solidFill>
              </a:rPr>
              <a:t>. 44) il Pubblico Ministero presenta al Giudice la richiesta di archiviazione o l’autorizzazione a proseguire le indagini.</a:t>
            </a:r>
          </a:p>
          <a:p>
            <a:pPr marL="0" indent="0" algn="just">
              <a:buFont typeface="Arial" panose="020B0604020202020204" pitchFamily="34" charset="0"/>
              <a:buNone/>
              <a:defRPr/>
            </a:pPr>
            <a:r>
              <a:rPr lang="it-IT" altLang="it-IT" sz="2200" dirty="0">
                <a:solidFill>
                  <a:schemeClr val="accent1">
                    <a:lumMod val="50000"/>
                  </a:schemeClr>
                </a:solidFill>
              </a:rPr>
              <a:t>Il Giudice si pronuncia, in entrambi i casi, con decreto motivato; se ritiene che la persona sia individuata, ne ordina l’iscrizione nel registro delle notizie di reato.</a:t>
            </a:r>
          </a:p>
          <a:p>
            <a:pPr marL="0" indent="0" algn="just">
              <a:buFont typeface="Arial" panose="020B0604020202020204" pitchFamily="34" charset="0"/>
              <a:buNone/>
              <a:defRPr/>
            </a:pPr>
            <a:r>
              <a:rPr lang="it-IT" altLang="it-IT" sz="2200" dirty="0">
                <a:solidFill>
                  <a:schemeClr val="accent1">
                    <a:lumMod val="50000"/>
                  </a:schemeClr>
                </a:solidFill>
              </a:rPr>
              <a:t>Nei casi di denunce a carico di ignoti, richiesta e decreto di archiviazione sono pronunciati cumulativamente con riferimento agli elenchi trasmessi dagli organi di polizia (con l’eventuale indicazione di denunce che il Pubblico Ministero o il Giudice intendono escludere).</a:t>
            </a:r>
            <a:endParaRPr lang="it-IT" altLang="it-IT" sz="2200" dirty="0"/>
          </a:p>
        </p:txBody>
      </p:sp>
      <p:sp>
        <p:nvSpPr>
          <p:cNvPr id="14340" name="Segnaposto numero diapositiva 2"/>
          <p:cNvSpPr>
            <a:spLocks noGrp="1"/>
          </p:cNvSpPr>
          <p:nvPr>
            <p:ph type="sldNum" sz="quarter" idx="12"/>
          </p:nvPr>
        </p:nvSpPr>
        <p:spPr bwMode="auto">
          <a:noFill/>
          <a:ln>
            <a:miter lim="800000"/>
            <a:headEnd/>
            <a:tailEnd/>
          </a:ln>
        </p:spPr>
        <p:txBody>
          <a:bodyPr/>
          <a:lstStyle/>
          <a:p>
            <a:fld id="{72E7F94B-1057-4624-825E-003B749C8602}" type="slidenum">
              <a:rPr lang="it-IT" altLang="it-IT"/>
              <a:pPr/>
              <a:t>11</a:t>
            </a:fld>
            <a:endParaRPr lang="it-IT" altLang="it-IT"/>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olo 1"/>
          <p:cNvSpPr>
            <a:spLocks noGrp="1"/>
          </p:cNvSpPr>
          <p:nvPr>
            <p:ph type="title"/>
          </p:nvPr>
        </p:nvSpPr>
        <p:spPr>
          <a:xfrm>
            <a:off x="250825" y="188913"/>
            <a:ext cx="8642350" cy="2087562"/>
          </a:xfrm>
        </p:spPr>
        <p:txBody>
          <a:bodyPr/>
          <a:lstStyle/>
          <a:p>
            <a:r>
              <a:rPr lang="it-IT" altLang="it-IT" smtClean="0">
                <a:solidFill>
                  <a:srgbClr val="FF0000"/>
                </a:solidFill>
              </a:rPr>
              <a:t>LA CONCLUSIONE</a:t>
            </a:r>
            <a:br>
              <a:rPr lang="it-IT" altLang="it-IT" smtClean="0">
                <a:solidFill>
                  <a:srgbClr val="FF0000"/>
                </a:solidFill>
              </a:rPr>
            </a:br>
            <a:r>
              <a:rPr lang="it-IT" altLang="it-IT" smtClean="0">
                <a:solidFill>
                  <a:srgbClr val="FF0000"/>
                </a:solidFill>
              </a:rPr>
              <a:t>DELLE INDAGINI PRELIMINARI:</a:t>
            </a:r>
            <a:br>
              <a:rPr lang="it-IT" altLang="it-IT" smtClean="0">
                <a:solidFill>
                  <a:srgbClr val="FF0000"/>
                </a:solidFill>
              </a:rPr>
            </a:br>
            <a:r>
              <a:rPr lang="it-IT" altLang="it-IT" smtClean="0">
                <a:solidFill>
                  <a:srgbClr val="FF0000"/>
                </a:solidFill>
              </a:rPr>
              <a:t>L’AVVISO EX ART. 415 BIS CPP</a:t>
            </a:r>
            <a:endParaRPr lang="it-IT" altLang="it-IT" smtClean="0"/>
          </a:p>
        </p:txBody>
      </p:sp>
      <p:sp>
        <p:nvSpPr>
          <p:cNvPr id="3" name="Segnaposto contenuto 2"/>
          <p:cNvSpPr>
            <a:spLocks noGrp="1"/>
          </p:cNvSpPr>
          <p:nvPr>
            <p:ph idx="1"/>
          </p:nvPr>
        </p:nvSpPr>
        <p:spPr>
          <a:xfrm>
            <a:off x="107950" y="2276475"/>
            <a:ext cx="8785225" cy="4392613"/>
          </a:xfrm>
        </p:spPr>
        <p:txBody>
          <a:bodyPr/>
          <a:lstStyle/>
          <a:p>
            <a:pPr marL="0" indent="0" algn="just">
              <a:buFont typeface="Arial" panose="020B0604020202020204" pitchFamily="34" charset="0"/>
              <a:buNone/>
              <a:defRPr/>
            </a:pPr>
            <a:r>
              <a:rPr lang="it-IT" sz="2400" dirty="0">
                <a:solidFill>
                  <a:schemeClr val="accent1">
                    <a:lumMod val="50000"/>
                  </a:schemeClr>
                </a:solidFill>
              </a:rPr>
              <a:t>Prima della scadenza del termine previsto ex art. 405, comma II </a:t>
            </a:r>
            <a:r>
              <a:rPr lang="it-IT" sz="2400" dirty="0" err="1">
                <a:solidFill>
                  <a:schemeClr val="accent1">
                    <a:lumMod val="50000"/>
                  </a:schemeClr>
                </a:solidFill>
              </a:rPr>
              <a:t>cpp</a:t>
            </a:r>
            <a:r>
              <a:rPr lang="it-IT" sz="2400" dirty="0">
                <a:solidFill>
                  <a:schemeClr val="accent1">
                    <a:lumMod val="50000"/>
                  </a:schemeClr>
                </a:solidFill>
              </a:rPr>
              <a:t>, il Pubblico Ministero, se non deve formulare richiesta di archiviazione ex artt. 408 e 411 </a:t>
            </a:r>
            <a:r>
              <a:rPr lang="it-IT" sz="2400" dirty="0" err="1">
                <a:solidFill>
                  <a:schemeClr val="accent1">
                    <a:lumMod val="50000"/>
                  </a:schemeClr>
                </a:solidFill>
              </a:rPr>
              <a:t>cpp</a:t>
            </a:r>
            <a:r>
              <a:rPr lang="it-IT" sz="2400" dirty="0">
                <a:solidFill>
                  <a:schemeClr val="accent1">
                    <a:lumMod val="50000"/>
                  </a:schemeClr>
                </a:solidFill>
              </a:rPr>
              <a:t>, fa notificare all’indagato e al difensore – nonché, quando si procede per gli artt. 572 e 612 bis </a:t>
            </a:r>
            <a:r>
              <a:rPr lang="it-IT" sz="2400" dirty="0" err="1">
                <a:solidFill>
                  <a:schemeClr val="accent1">
                    <a:lumMod val="50000"/>
                  </a:schemeClr>
                </a:solidFill>
              </a:rPr>
              <a:t>cp</a:t>
            </a:r>
            <a:r>
              <a:rPr lang="it-IT" sz="2400" dirty="0">
                <a:solidFill>
                  <a:schemeClr val="accent1">
                    <a:lumMod val="50000"/>
                  </a:schemeClr>
                </a:solidFill>
              </a:rPr>
              <a:t>, al difensore della persona offesa o, in mancanza di questo, alla persona offesa –  l’</a:t>
            </a:r>
            <a:r>
              <a:rPr lang="it-IT" sz="2400" b="1" dirty="0">
                <a:solidFill>
                  <a:schemeClr val="accent1">
                    <a:lumMod val="50000"/>
                  </a:schemeClr>
                </a:solidFill>
              </a:rPr>
              <a:t>avviso di conclusione delle indagini preliminari</a:t>
            </a:r>
            <a:r>
              <a:rPr lang="it-IT" sz="2400" dirty="0">
                <a:solidFill>
                  <a:schemeClr val="accent1">
                    <a:lumMod val="50000"/>
                  </a:schemeClr>
                </a:solidFill>
              </a:rPr>
              <a:t>.</a:t>
            </a:r>
          </a:p>
          <a:p>
            <a:pPr marL="0" indent="0" algn="just">
              <a:buFont typeface="Arial" panose="020B0604020202020204" pitchFamily="34" charset="0"/>
              <a:buNone/>
              <a:defRPr/>
            </a:pPr>
            <a:r>
              <a:rPr lang="it-IT" sz="2400" dirty="0">
                <a:solidFill>
                  <a:schemeClr val="accent1">
                    <a:lumMod val="50000"/>
                  </a:schemeClr>
                </a:solidFill>
              </a:rPr>
              <a:t>L’avviso contiene la </a:t>
            </a:r>
            <a:r>
              <a:rPr lang="it-IT" sz="2400" b="1" dirty="0">
                <a:solidFill>
                  <a:schemeClr val="accent1">
                    <a:lumMod val="50000"/>
                  </a:schemeClr>
                </a:solidFill>
              </a:rPr>
              <a:t>sommaria enunciazione del fatto </a:t>
            </a:r>
            <a:r>
              <a:rPr lang="it-IT" sz="2400" dirty="0">
                <a:solidFill>
                  <a:schemeClr val="accent1">
                    <a:lumMod val="50000"/>
                  </a:schemeClr>
                </a:solidFill>
              </a:rPr>
              <a:t>per il quale si procede, delle </a:t>
            </a:r>
            <a:r>
              <a:rPr lang="it-IT" sz="2400" b="1" dirty="0">
                <a:solidFill>
                  <a:schemeClr val="accent1">
                    <a:lumMod val="50000"/>
                  </a:schemeClr>
                </a:solidFill>
              </a:rPr>
              <a:t>norme di legge </a:t>
            </a:r>
            <a:r>
              <a:rPr lang="it-IT" sz="2400" dirty="0">
                <a:solidFill>
                  <a:schemeClr val="accent1">
                    <a:lumMod val="50000"/>
                  </a:schemeClr>
                </a:solidFill>
              </a:rPr>
              <a:t>che si assumono </a:t>
            </a:r>
            <a:r>
              <a:rPr lang="it-IT" sz="2400" b="1" dirty="0">
                <a:solidFill>
                  <a:schemeClr val="accent1">
                    <a:lumMod val="50000"/>
                  </a:schemeClr>
                </a:solidFill>
              </a:rPr>
              <a:t>violate</a:t>
            </a:r>
            <a:r>
              <a:rPr lang="it-IT" sz="2400" dirty="0">
                <a:solidFill>
                  <a:schemeClr val="accent1">
                    <a:lumMod val="50000"/>
                  </a:schemeClr>
                </a:solidFill>
              </a:rPr>
              <a:t>, della data e del luogo del fatto, con l’</a:t>
            </a:r>
            <a:r>
              <a:rPr lang="it-IT" sz="2400" b="1" dirty="0">
                <a:solidFill>
                  <a:schemeClr val="accent1">
                    <a:lumMod val="50000"/>
                  </a:schemeClr>
                </a:solidFill>
              </a:rPr>
              <a:t>avviso che l’indagato e il suo difensore hanno facoltà di prendere visione ed estrarre copia degli atti delle indagini preliminari </a:t>
            </a:r>
            <a:r>
              <a:rPr lang="it-IT" sz="2400" dirty="0">
                <a:solidFill>
                  <a:schemeClr val="accent1">
                    <a:lumMod val="50000"/>
                  </a:schemeClr>
                </a:solidFill>
              </a:rPr>
              <a:t>presso la segreteria del Pubblico Ministero.</a:t>
            </a:r>
          </a:p>
        </p:txBody>
      </p:sp>
      <p:sp>
        <p:nvSpPr>
          <p:cNvPr id="15364" name="Segnaposto numero diapositiva 3"/>
          <p:cNvSpPr>
            <a:spLocks noGrp="1"/>
          </p:cNvSpPr>
          <p:nvPr>
            <p:ph type="sldNum" sz="quarter" idx="12"/>
          </p:nvPr>
        </p:nvSpPr>
        <p:spPr bwMode="auto">
          <a:noFill/>
          <a:ln>
            <a:miter lim="800000"/>
            <a:headEnd/>
            <a:tailEnd/>
          </a:ln>
        </p:spPr>
        <p:txBody>
          <a:bodyPr/>
          <a:lstStyle/>
          <a:p>
            <a:fld id="{ED36B1D9-74A9-43D6-9745-72B9AEE5EC2F}" type="slidenum">
              <a:rPr lang="it-IT" altLang="it-IT"/>
              <a:pPr/>
              <a:t>12</a:t>
            </a:fld>
            <a:endParaRPr lang="it-IT" altLang="it-IT"/>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olo 1"/>
          <p:cNvSpPr>
            <a:spLocks noGrp="1"/>
          </p:cNvSpPr>
          <p:nvPr>
            <p:ph type="title"/>
          </p:nvPr>
        </p:nvSpPr>
        <p:spPr>
          <a:xfrm>
            <a:off x="250825" y="188913"/>
            <a:ext cx="8642350" cy="2087562"/>
          </a:xfrm>
        </p:spPr>
        <p:txBody>
          <a:bodyPr/>
          <a:lstStyle/>
          <a:p>
            <a:r>
              <a:rPr lang="it-IT" altLang="it-IT" smtClean="0">
                <a:solidFill>
                  <a:srgbClr val="FF0000"/>
                </a:solidFill>
              </a:rPr>
              <a:t>LA CONCLUSIONE</a:t>
            </a:r>
            <a:br>
              <a:rPr lang="it-IT" altLang="it-IT" smtClean="0">
                <a:solidFill>
                  <a:srgbClr val="FF0000"/>
                </a:solidFill>
              </a:rPr>
            </a:br>
            <a:r>
              <a:rPr lang="it-IT" altLang="it-IT" smtClean="0">
                <a:solidFill>
                  <a:srgbClr val="FF0000"/>
                </a:solidFill>
              </a:rPr>
              <a:t>DELLE INDAGINI PRELIMINARI:</a:t>
            </a:r>
            <a:br>
              <a:rPr lang="it-IT" altLang="it-IT" smtClean="0">
                <a:solidFill>
                  <a:srgbClr val="FF0000"/>
                </a:solidFill>
              </a:rPr>
            </a:br>
            <a:r>
              <a:rPr lang="it-IT" altLang="it-IT" smtClean="0">
                <a:solidFill>
                  <a:srgbClr val="FF0000"/>
                </a:solidFill>
              </a:rPr>
              <a:t>L’AVVISO EX ART. 415 BIS CPP</a:t>
            </a:r>
            <a:endParaRPr lang="it-IT" altLang="it-IT" smtClean="0"/>
          </a:p>
        </p:txBody>
      </p:sp>
      <p:sp>
        <p:nvSpPr>
          <p:cNvPr id="3" name="Segnaposto contenuto 2"/>
          <p:cNvSpPr>
            <a:spLocks noGrp="1"/>
          </p:cNvSpPr>
          <p:nvPr>
            <p:ph idx="1"/>
          </p:nvPr>
        </p:nvSpPr>
        <p:spPr>
          <a:xfrm>
            <a:off x="250825" y="2276475"/>
            <a:ext cx="8642350" cy="4392613"/>
          </a:xfrm>
        </p:spPr>
        <p:txBody>
          <a:bodyPr/>
          <a:lstStyle/>
          <a:p>
            <a:pPr marL="0" indent="0" algn="just">
              <a:buFont typeface="Arial" panose="020B0604020202020204" pitchFamily="34" charset="0"/>
              <a:buNone/>
              <a:defRPr/>
            </a:pPr>
            <a:r>
              <a:rPr lang="it-IT" sz="2200" dirty="0">
                <a:solidFill>
                  <a:schemeClr val="accent1">
                    <a:lumMod val="50000"/>
                  </a:schemeClr>
                </a:solidFill>
              </a:rPr>
              <a:t>L’avviso contiene l’avvertimento che, nel termine di </a:t>
            </a:r>
            <a:r>
              <a:rPr lang="it-IT" sz="2200" b="1" dirty="0">
                <a:solidFill>
                  <a:schemeClr val="accent1">
                    <a:lumMod val="50000"/>
                  </a:schemeClr>
                </a:solidFill>
              </a:rPr>
              <a:t>20 giorni</a:t>
            </a:r>
            <a:r>
              <a:rPr lang="it-IT" sz="2200" dirty="0">
                <a:solidFill>
                  <a:schemeClr val="accent1">
                    <a:lumMod val="50000"/>
                  </a:schemeClr>
                </a:solidFill>
              </a:rPr>
              <a:t>, l’indagato ha la facoltà di:</a:t>
            </a:r>
          </a:p>
          <a:p>
            <a:pPr algn="just">
              <a:buFont typeface="Arial" panose="020B0604020202020204" pitchFamily="34" charset="0"/>
              <a:buChar char="•"/>
              <a:defRPr/>
            </a:pPr>
            <a:r>
              <a:rPr lang="it-IT" sz="2200" dirty="0">
                <a:solidFill>
                  <a:schemeClr val="accent1">
                    <a:lumMod val="50000"/>
                  </a:schemeClr>
                </a:solidFill>
              </a:rPr>
              <a:t>presentare </a:t>
            </a:r>
            <a:r>
              <a:rPr lang="it-IT" sz="2200" b="1" dirty="0">
                <a:solidFill>
                  <a:schemeClr val="accent1">
                    <a:lumMod val="50000"/>
                  </a:schemeClr>
                </a:solidFill>
              </a:rPr>
              <a:t>memorie</a:t>
            </a:r>
            <a:r>
              <a:rPr lang="it-IT" sz="2200" dirty="0">
                <a:solidFill>
                  <a:schemeClr val="accent1">
                    <a:lumMod val="50000"/>
                  </a:schemeClr>
                </a:solidFill>
              </a:rPr>
              <a:t>;</a:t>
            </a:r>
          </a:p>
          <a:p>
            <a:pPr algn="just">
              <a:buFont typeface="Arial" panose="020B0604020202020204" pitchFamily="34" charset="0"/>
              <a:buChar char="•"/>
              <a:defRPr/>
            </a:pPr>
            <a:r>
              <a:rPr lang="it-IT" sz="2200" dirty="0">
                <a:solidFill>
                  <a:schemeClr val="accent1">
                    <a:lumMod val="50000"/>
                  </a:schemeClr>
                </a:solidFill>
              </a:rPr>
              <a:t>produrre </a:t>
            </a:r>
            <a:r>
              <a:rPr lang="it-IT" sz="2200" b="1" dirty="0">
                <a:solidFill>
                  <a:schemeClr val="accent1">
                    <a:lumMod val="50000"/>
                  </a:schemeClr>
                </a:solidFill>
              </a:rPr>
              <a:t>documenti</a:t>
            </a:r>
            <a:r>
              <a:rPr lang="it-IT" sz="2200" dirty="0">
                <a:solidFill>
                  <a:schemeClr val="accent1">
                    <a:lumMod val="50000"/>
                  </a:schemeClr>
                </a:solidFill>
              </a:rPr>
              <a:t>;</a:t>
            </a:r>
          </a:p>
          <a:p>
            <a:pPr algn="just">
              <a:buFont typeface="Arial" panose="020B0604020202020204" pitchFamily="34" charset="0"/>
              <a:buChar char="•"/>
              <a:defRPr/>
            </a:pPr>
            <a:r>
              <a:rPr lang="it-IT" sz="2200" dirty="0">
                <a:solidFill>
                  <a:schemeClr val="accent1">
                    <a:lumMod val="50000"/>
                  </a:schemeClr>
                </a:solidFill>
              </a:rPr>
              <a:t>depositare </a:t>
            </a:r>
            <a:r>
              <a:rPr lang="it-IT" sz="2200" b="1" dirty="0">
                <a:solidFill>
                  <a:schemeClr val="accent1">
                    <a:lumMod val="50000"/>
                  </a:schemeClr>
                </a:solidFill>
              </a:rPr>
              <a:t>indagini difensive</a:t>
            </a:r>
            <a:r>
              <a:rPr lang="it-IT" sz="2200" dirty="0">
                <a:solidFill>
                  <a:schemeClr val="accent1">
                    <a:lumMod val="50000"/>
                  </a:schemeClr>
                </a:solidFill>
              </a:rPr>
              <a:t>;</a:t>
            </a:r>
          </a:p>
          <a:p>
            <a:pPr algn="just">
              <a:buFont typeface="Arial" panose="020B0604020202020204" pitchFamily="34" charset="0"/>
              <a:buChar char="•"/>
              <a:defRPr/>
            </a:pPr>
            <a:r>
              <a:rPr lang="it-IT" sz="2200" dirty="0">
                <a:solidFill>
                  <a:schemeClr val="accent1">
                    <a:lumMod val="50000"/>
                  </a:schemeClr>
                </a:solidFill>
              </a:rPr>
              <a:t>presentarsi per </a:t>
            </a:r>
            <a:r>
              <a:rPr lang="it-IT" sz="2200" b="1" dirty="0">
                <a:solidFill>
                  <a:schemeClr val="accent1">
                    <a:lumMod val="50000"/>
                  </a:schemeClr>
                </a:solidFill>
              </a:rPr>
              <a:t>rendere dichiarazioni</a:t>
            </a:r>
            <a:r>
              <a:rPr lang="it-IT" sz="2200" dirty="0">
                <a:solidFill>
                  <a:schemeClr val="accent1">
                    <a:lumMod val="50000"/>
                  </a:schemeClr>
                </a:solidFill>
              </a:rPr>
              <a:t>;</a:t>
            </a:r>
          </a:p>
          <a:p>
            <a:pPr algn="just">
              <a:buFont typeface="Arial" panose="020B0604020202020204" pitchFamily="34" charset="0"/>
              <a:buChar char="•"/>
              <a:defRPr/>
            </a:pPr>
            <a:r>
              <a:rPr lang="it-IT" sz="2200" b="1" dirty="0">
                <a:solidFill>
                  <a:schemeClr val="accent1">
                    <a:lumMod val="50000"/>
                  </a:schemeClr>
                </a:solidFill>
              </a:rPr>
              <a:t>richiedere l’interrogatorio</a:t>
            </a:r>
            <a:r>
              <a:rPr lang="it-IT" sz="2200" dirty="0">
                <a:solidFill>
                  <a:schemeClr val="accent1">
                    <a:lumMod val="50000"/>
                  </a:schemeClr>
                </a:solidFill>
              </a:rPr>
              <a:t>.</a:t>
            </a:r>
          </a:p>
          <a:p>
            <a:pPr marL="0" indent="0" algn="just">
              <a:buFont typeface="Arial" panose="020B0604020202020204" pitchFamily="34" charset="0"/>
              <a:buNone/>
              <a:defRPr/>
            </a:pPr>
            <a:r>
              <a:rPr lang="it-IT" sz="2200" dirty="0">
                <a:solidFill>
                  <a:schemeClr val="accent1">
                    <a:lumMod val="50000"/>
                  </a:schemeClr>
                </a:solidFill>
              </a:rPr>
              <a:t>Se l’indagato richiede l’interrogatorio, il Pubblico Ministero </a:t>
            </a:r>
            <a:r>
              <a:rPr lang="it-IT" sz="2200" b="1" dirty="0">
                <a:solidFill>
                  <a:schemeClr val="accent1">
                    <a:lumMod val="50000"/>
                  </a:schemeClr>
                </a:solidFill>
              </a:rPr>
              <a:t>deve </a:t>
            </a:r>
            <a:r>
              <a:rPr lang="it-IT" sz="2200" dirty="0">
                <a:solidFill>
                  <a:schemeClr val="accent1">
                    <a:lumMod val="50000"/>
                  </a:schemeClr>
                </a:solidFill>
              </a:rPr>
              <a:t>procedervi.</a:t>
            </a:r>
          </a:p>
          <a:p>
            <a:pPr marL="0" indent="0" algn="just">
              <a:buFont typeface="Arial" panose="020B0604020202020204" pitchFamily="34" charset="0"/>
              <a:buNone/>
              <a:defRPr/>
            </a:pPr>
            <a:r>
              <a:rPr lang="it-IT" sz="2200" dirty="0">
                <a:solidFill>
                  <a:schemeClr val="accent1">
                    <a:lumMod val="50000"/>
                  </a:schemeClr>
                </a:solidFill>
              </a:rPr>
              <a:t>Se l’indagato chiede nuove indagini, il Pubblico Ministero </a:t>
            </a:r>
            <a:r>
              <a:rPr lang="it-IT" sz="2200" b="1" dirty="0">
                <a:solidFill>
                  <a:schemeClr val="accent1">
                    <a:lumMod val="50000"/>
                  </a:schemeClr>
                </a:solidFill>
              </a:rPr>
              <a:t>deve </a:t>
            </a:r>
            <a:r>
              <a:rPr lang="it-IT" sz="2200" dirty="0">
                <a:solidFill>
                  <a:schemeClr val="accent1">
                    <a:lumMod val="50000"/>
                  </a:schemeClr>
                </a:solidFill>
              </a:rPr>
              <a:t>compierle entro 30 giorni (prorogabili su richiesta, per non più di 60 giorni).</a:t>
            </a:r>
          </a:p>
          <a:p>
            <a:pPr>
              <a:buFont typeface="Arial" panose="020B0604020202020204" pitchFamily="34" charset="0"/>
              <a:buChar char="•"/>
              <a:defRPr/>
            </a:pPr>
            <a:endParaRPr lang="it-IT" dirty="0">
              <a:solidFill>
                <a:schemeClr val="accent1">
                  <a:lumMod val="50000"/>
                </a:schemeClr>
              </a:solidFill>
            </a:endParaRPr>
          </a:p>
        </p:txBody>
      </p:sp>
      <p:sp>
        <p:nvSpPr>
          <p:cNvPr id="16388" name="Segnaposto numero diapositiva 3"/>
          <p:cNvSpPr>
            <a:spLocks noGrp="1"/>
          </p:cNvSpPr>
          <p:nvPr>
            <p:ph type="sldNum" sz="quarter" idx="12"/>
          </p:nvPr>
        </p:nvSpPr>
        <p:spPr bwMode="auto">
          <a:noFill/>
          <a:ln>
            <a:miter lim="800000"/>
            <a:headEnd/>
            <a:tailEnd/>
          </a:ln>
        </p:spPr>
        <p:txBody>
          <a:bodyPr/>
          <a:lstStyle/>
          <a:p>
            <a:fld id="{DA8B6C35-316E-494D-8934-0CC68606C57B}" type="slidenum">
              <a:rPr lang="it-IT" altLang="it-IT"/>
              <a:pPr/>
              <a:t>13</a:t>
            </a:fld>
            <a:endParaRPr lang="it-IT" altLang="it-IT"/>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olo 1"/>
          <p:cNvSpPr>
            <a:spLocks noGrp="1"/>
          </p:cNvSpPr>
          <p:nvPr>
            <p:ph type="title"/>
          </p:nvPr>
        </p:nvSpPr>
        <p:spPr>
          <a:xfrm>
            <a:off x="250825" y="188913"/>
            <a:ext cx="8642350" cy="1295400"/>
          </a:xfrm>
        </p:spPr>
        <p:txBody>
          <a:bodyPr/>
          <a:lstStyle/>
          <a:p>
            <a:r>
              <a:rPr lang="it-IT" altLang="it-IT" smtClean="0">
                <a:solidFill>
                  <a:srgbClr val="FF0000"/>
                </a:solidFill>
              </a:rPr>
              <a:t>L’AVVISO EX ART. 415 BIS CPP:</a:t>
            </a:r>
            <a:br>
              <a:rPr lang="it-IT" altLang="it-IT" smtClean="0">
                <a:solidFill>
                  <a:srgbClr val="FF0000"/>
                </a:solidFill>
              </a:rPr>
            </a:br>
            <a:r>
              <a:rPr lang="it-IT" altLang="it-IT" smtClean="0">
                <a:solidFill>
                  <a:srgbClr val="FF0000"/>
                </a:solidFill>
              </a:rPr>
              <a:t>GIURISPRUDENZA</a:t>
            </a:r>
            <a:endParaRPr lang="it-IT" altLang="it-IT" smtClean="0"/>
          </a:p>
        </p:txBody>
      </p:sp>
      <p:sp>
        <p:nvSpPr>
          <p:cNvPr id="3" name="Segnaposto contenuto 2"/>
          <p:cNvSpPr>
            <a:spLocks noGrp="1"/>
          </p:cNvSpPr>
          <p:nvPr>
            <p:ph idx="1"/>
          </p:nvPr>
        </p:nvSpPr>
        <p:spPr>
          <a:xfrm>
            <a:off x="107950" y="1700213"/>
            <a:ext cx="8785225" cy="5157787"/>
          </a:xfrm>
        </p:spPr>
        <p:txBody>
          <a:bodyPr/>
          <a:lstStyle/>
          <a:p>
            <a:pPr marL="0" indent="0" algn="just">
              <a:buFont typeface="Arial" panose="020B0604020202020204" pitchFamily="34" charset="0"/>
              <a:buNone/>
              <a:defRPr/>
            </a:pPr>
            <a:r>
              <a:rPr lang="it-IT" altLang="it-IT" sz="2400" b="1" dirty="0">
                <a:solidFill>
                  <a:schemeClr val="accent1">
                    <a:lumMod val="50000"/>
                  </a:schemeClr>
                </a:solidFill>
              </a:rPr>
              <a:t>Avviso 415 bis e regime delle nullità</a:t>
            </a:r>
            <a:r>
              <a:rPr lang="it-IT" altLang="it-IT" sz="2400" dirty="0">
                <a:solidFill>
                  <a:schemeClr val="accent1">
                    <a:lumMod val="50000"/>
                  </a:schemeClr>
                </a:solidFill>
              </a:rPr>
              <a:t>:</a:t>
            </a:r>
            <a:endParaRPr lang="it-IT" sz="2400" i="1" dirty="0">
              <a:solidFill>
                <a:schemeClr val="accent1">
                  <a:lumMod val="50000"/>
                </a:schemeClr>
              </a:solidFill>
            </a:endParaRPr>
          </a:p>
          <a:p>
            <a:pPr algn="just">
              <a:buFont typeface="Arial" panose="020B0604020202020204" pitchFamily="34" charset="0"/>
              <a:buChar char="•"/>
              <a:defRPr/>
            </a:pPr>
            <a:r>
              <a:rPr lang="it-IT" sz="2000" i="1" dirty="0">
                <a:solidFill>
                  <a:schemeClr val="accent1">
                    <a:lumMod val="50000"/>
                  </a:schemeClr>
                </a:solidFill>
              </a:rPr>
              <a:t>«L’</a:t>
            </a:r>
            <a:r>
              <a:rPr lang="it-IT" sz="2000" b="1" i="1" dirty="0">
                <a:solidFill>
                  <a:schemeClr val="accent1">
                    <a:lumMod val="50000"/>
                  </a:schemeClr>
                </a:solidFill>
              </a:rPr>
              <a:t>omesso</a:t>
            </a:r>
            <a:r>
              <a:rPr lang="it-IT" altLang="it-IT" sz="2000" b="1" i="1" dirty="0">
                <a:solidFill>
                  <a:schemeClr val="accent1">
                    <a:lumMod val="50000"/>
                  </a:schemeClr>
                </a:solidFill>
              </a:rPr>
              <a:t> espletamento dell’interrogatorio </a:t>
            </a:r>
            <a:r>
              <a:rPr lang="it-IT" altLang="it-IT" sz="2000" i="1" dirty="0">
                <a:solidFill>
                  <a:schemeClr val="accent1">
                    <a:lumMod val="50000"/>
                  </a:schemeClr>
                </a:solidFill>
              </a:rPr>
              <a:t>richiesto dall’indagato dopo la notifica dell’avviso di conclusione delle indagini preliminari è causa di una </a:t>
            </a:r>
            <a:r>
              <a:rPr lang="it-IT" altLang="it-IT" sz="2000" b="1" i="1" dirty="0">
                <a:solidFill>
                  <a:schemeClr val="accent1">
                    <a:lumMod val="50000"/>
                  </a:schemeClr>
                </a:solidFill>
              </a:rPr>
              <a:t>nullità di ordine generale </a:t>
            </a:r>
            <a:r>
              <a:rPr lang="it-IT" altLang="it-IT" sz="2000" i="1" dirty="0">
                <a:solidFill>
                  <a:schemeClr val="accent1">
                    <a:lumMod val="50000"/>
                  </a:schemeClr>
                </a:solidFill>
              </a:rPr>
              <a:t>ex art. 178, comma I </a:t>
            </a:r>
            <a:r>
              <a:rPr lang="it-IT" altLang="it-IT" sz="2000" i="1" dirty="0" err="1">
                <a:solidFill>
                  <a:schemeClr val="accent1">
                    <a:lumMod val="50000"/>
                  </a:schemeClr>
                </a:solidFill>
              </a:rPr>
              <a:t>cpp</a:t>
            </a:r>
            <a:r>
              <a:rPr lang="it-IT" altLang="it-IT" sz="2000" i="1" dirty="0">
                <a:solidFill>
                  <a:schemeClr val="accent1">
                    <a:lumMod val="50000"/>
                  </a:schemeClr>
                </a:solidFill>
              </a:rPr>
              <a:t>, che non può essere eccepita dall’imputato o dal suo difensore dopo la conclusione dell’udienza preliminare.» </a:t>
            </a:r>
            <a:r>
              <a:rPr lang="it-IT" altLang="it-IT" sz="2000" dirty="0">
                <a:solidFill>
                  <a:schemeClr val="accent1">
                    <a:lumMod val="50000"/>
                  </a:schemeClr>
                </a:solidFill>
              </a:rPr>
              <a:t>(Cass., 9 maggio 2007, n° 31901)</a:t>
            </a:r>
          </a:p>
          <a:p>
            <a:pPr algn="just">
              <a:buFont typeface="Arial" panose="020B0604020202020204" pitchFamily="34" charset="0"/>
              <a:buChar char="•"/>
              <a:defRPr/>
            </a:pPr>
            <a:r>
              <a:rPr lang="it-IT" altLang="it-IT" sz="2000" dirty="0">
                <a:solidFill>
                  <a:schemeClr val="accent1">
                    <a:lumMod val="50000"/>
                  </a:schemeClr>
                </a:solidFill>
              </a:rPr>
              <a:t>«</a:t>
            </a:r>
            <a:r>
              <a:rPr lang="it-IT" altLang="it-IT" sz="2000" i="1" dirty="0">
                <a:solidFill>
                  <a:schemeClr val="accent1">
                    <a:lumMod val="50000"/>
                  </a:schemeClr>
                </a:solidFill>
              </a:rPr>
              <a:t>L’</a:t>
            </a:r>
            <a:r>
              <a:rPr lang="it-IT" altLang="it-IT" sz="2000" b="1" i="1" dirty="0">
                <a:solidFill>
                  <a:schemeClr val="accent1">
                    <a:lumMod val="50000"/>
                  </a:schemeClr>
                </a:solidFill>
              </a:rPr>
              <a:t>irritualità</a:t>
            </a:r>
            <a:r>
              <a:rPr lang="it-IT" altLang="it-IT" sz="2000" i="1" dirty="0">
                <a:solidFill>
                  <a:schemeClr val="accent1">
                    <a:lumMod val="50000"/>
                  </a:schemeClr>
                </a:solidFill>
              </a:rPr>
              <a:t> </a:t>
            </a:r>
            <a:r>
              <a:rPr lang="it-IT" altLang="it-IT" sz="2000" b="1" i="1" dirty="0">
                <a:solidFill>
                  <a:schemeClr val="accent1">
                    <a:lumMod val="50000"/>
                  </a:schemeClr>
                </a:solidFill>
              </a:rPr>
              <a:t>dell’invito a presentarsi</a:t>
            </a:r>
            <a:r>
              <a:rPr lang="it-IT" altLang="it-IT" sz="2000" i="1" dirty="0">
                <a:solidFill>
                  <a:schemeClr val="accent1">
                    <a:lumMod val="50000"/>
                  </a:schemeClr>
                </a:solidFill>
              </a:rPr>
              <a:t>, spedito per la richiesta dell’indagato di rendere interrogatorio, determina la </a:t>
            </a:r>
            <a:r>
              <a:rPr lang="it-IT" altLang="it-IT" sz="2000" b="1" i="1" dirty="0">
                <a:solidFill>
                  <a:schemeClr val="accent1">
                    <a:lumMod val="50000"/>
                  </a:schemeClr>
                </a:solidFill>
              </a:rPr>
              <a:t>nullità del decreto di citazione a giudizio</a:t>
            </a:r>
            <a:r>
              <a:rPr lang="it-IT" altLang="it-IT" sz="2000" i="1" dirty="0">
                <a:solidFill>
                  <a:schemeClr val="accent1">
                    <a:lumMod val="50000"/>
                  </a:schemeClr>
                </a:solidFill>
              </a:rPr>
              <a:t>, da qualificarsi come </a:t>
            </a:r>
            <a:r>
              <a:rPr lang="it-IT" altLang="it-IT" sz="2000" b="1" i="1" dirty="0">
                <a:solidFill>
                  <a:schemeClr val="accent1">
                    <a:lumMod val="50000"/>
                  </a:schemeClr>
                </a:solidFill>
              </a:rPr>
              <a:t>relativa</a:t>
            </a:r>
            <a:r>
              <a:rPr lang="it-IT" altLang="it-IT" sz="2000" i="1" dirty="0">
                <a:solidFill>
                  <a:schemeClr val="accent1">
                    <a:lumMod val="50000"/>
                  </a:schemeClr>
                </a:solidFill>
              </a:rPr>
              <a:t> in quanto attinente al decreto di citazione.» </a:t>
            </a:r>
            <a:r>
              <a:rPr lang="it-IT" altLang="it-IT" sz="2000" dirty="0">
                <a:solidFill>
                  <a:schemeClr val="accent1">
                    <a:lumMod val="50000"/>
                  </a:schemeClr>
                </a:solidFill>
              </a:rPr>
              <a:t>(Cass., 29 aprile 2009, n° 26944)</a:t>
            </a:r>
          </a:p>
          <a:p>
            <a:pPr algn="just">
              <a:buFont typeface="Arial" panose="020B0604020202020204" pitchFamily="34" charset="0"/>
              <a:buChar char="•"/>
              <a:defRPr/>
            </a:pPr>
            <a:r>
              <a:rPr lang="it-IT" altLang="it-IT" sz="2000" dirty="0">
                <a:solidFill>
                  <a:schemeClr val="accent1">
                    <a:lumMod val="50000"/>
                  </a:schemeClr>
                </a:solidFill>
              </a:rPr>
              <a:t>«</a:t>
            </a:r>
            <a:r>
              <a:rPr lang="it-IT" altLang="it-IT" sz="2000" i="1" dirty="0">
                <a:solidFill>
                  <a:schemeClr val="accent1">
                    <a:lumMod val="50000"/>
                  </a:schemeClr>
                </a:solidFill>
              </a:rPr>
              <a:t>L’</a:t>
            </a:r>
            <a:r>
              <a:rPr lang="it-IT" altLang="it-IT" sz="2000" b="1" i="1" dirty="0">
                <a:solidFill>
                  <a:schemeClr val="accent1">
                    <a:lumMod val="50000"/>
                  </a:schemeClr>
                </a:solidFill>
              </a:rPr>
              <a:t>omissione del deposito di </a:t>
            </a:r>
            <a:r>
              <a:rPr lang="it-IT" altLang="it-IT" sz="2000" i="1" dirty="0">
                <a:solidFill>
                  <a:schemeClr val="accent1">
                    <a:lumMod val="50000"/>
                  </a:schemeClr>
                </a:solidFill>
              </a:rPr>
              <a:t>alcuni</a:t>
            </a:r>
            <a:r>
              <a:rPr lang="it-IT" altLang="it-IT" sz="2000" b="1" i="1" dirty="0">
                <a:solidFill>
                  <a:schemeClr val="accent1">
                    <a:lumMod val="50000"/>
                  </a:schemeClr>
                </a:solidFill>
              </a:rPr>
              <a:t> atti dell’indagine preliminare</a:t>
            </a:r>
            <a:r>
              <a:rPr lang="it-IT" altLang="it-IT" sz="2000" i="1" dirty="0">
                <a:solidFill>
                  <a:schemeClr val="accent1">
                    <a:lumMod val="50000"/>
                  </a:schemeClr>
                </a:solidFill>
              </a:rPr>
              <a:t>, contestualmente alla notifica dell’avviso previsto dall’art. 415 bis </a:t>
            </a:r>
            <a:r>
              <a:rPr lang="it-IT" altLang="it-IT" sz="2000" i="1" dirty="0" err="1">
                <a:solidFill>
                  <a:schemeClr val="accent1">
                    <a:lumMod val="50000"/>
                  </a:schemeClr>
                </a:solidFill>
              </a:rPr>
              <a:t>cpp</a:t>
            </a:r>
            <a:r>
              <a:rPr lang="it-IT" altLang="it-IT" sz="2000" i="1" dirty="0">
                <a:solidFill>
                  <a:schemeClr val="accent1">
                    <a:lumMod val="50000"/>
                  </a:schemeClr>
                </a:solidFill>
              </a:rPr>
              <a:t>, comporta l’i</a:t>
            </a:r>
            <a:r>
              <a:rPr lang="it-IT" altLang="it-IT" sz="2000" b="1" i="1" dirty="0">
                <a:solidFill>
                  <a:schemeClr val="accent1">
                    <a:lumMod val="50000"/>
                  </a:schemeClr>
                </a:solidFill>
              </a:rPr>
              <a:t>nutilizzabilità</a:t>
            </a:r>
            <a:r>
              <a:rPr lang="it-IT" altLang="it-IT" sz="2000" i="1" dirty="0">
                <a:solidFill>
                  <a:schemeClr val="accent1">
                    <a:lumMod val="50000"/>
                  </a:schemeClr>
                </a:solidFill>
              </a:rPr>
              <a:t> dei suddetti atti, </a:t>
            </a:r>
            <a:r>
              <a:rPr lang="it-IT" altLang="it-IT" sz="2000" b="1" i="1" dirty="0">
                <a:solidFill>
                  <a:schemeClr val="accent1">
                    <a:lumMod val="50000"/>
                  </a:schemeClr>
                </a:solidFill>
              </a:rPr>
              <a:t>ma non la nullità della successiva richiesta di rinvio a giudizio e del conseguente decreto che dispone il giudizio</a:t>
            </a:r>
            <a:r>
              <a:rPr lang="it-IT" altLang="it-IT" sz="2000" i="1" dirty="0">
                <a:solidFill>
                  <a:schemeClr val="accent1">
                    <a:lumMod val="50000"/>
                  </a:schemeClr>
                </a:solidFill>
              </a:rPr>
              <a:t>, stante il principio di tassatività delle nullità.» </a:t>
            </a:r>
            <a:r>
              <a:rPr lang="it-IT" altLang="it-IT" sz="2000" dirty="0">
                <a:solidFill>
                  <a:schemeClr val="accent1">
                    <a:lumMod val="50000"/>
                  </a:schemeClr>
                </a:solidFill>
              </a:rPr>
              <a:t>(</a:t>
            </a:r>
            <a:r>
              <a:rPr lang="it-IT" altLang="it-IT" sz="2000" dirty="0" err="1">
                <a:solidFill>
                  <a:schemeClr val="accent1">
                    <a:lumMod val="50000"/>
                  </a:schemeClr>
                </a:solidFill>
              </a:rPr>
              <a:t>Cass</a:t>
            </a:r>
            <a:r>
              <a:rPr lang="it-IT" altLang="it-IT" sz="2000" dirty="0">
                <a:solidFill>
                  <a:schemeClr val="accent1">
                    <a:lumMod val="50000"/>
                  </a:schemeClr>
                </a:solidFill>
              </a:rPr>
              <a:t>., 22 aprile 2009, n° 21593)</a:t>
            </a:r>
          </a:p>
          <a:p>
            <a:pPr algn="just">
              <a:buFont typeface="Arial" panose="020B0604020202020204" pitchFamily="34" charset="0"/>
              <a:buChar char="•"/>
              <a:defRPr/>
            </a:pPr>
            <a:endParaRPr lang="it-IT" altLang="it-IT" sz="1100" dirty="0">
              <a:solidFill>
                <a:schemeClr val="tx2"/>
              </a:solidFill>
            </a:endParaRPr>
          </a:p>
          <a:p>
            <a:pPr algn="just">
              <a:buFont typeface="Arial" panose="020B0604020202020204" pitchFamily="34" charset="0"/>
              <a:buChar char="•"/>
              <a:defRPr/>
            </a:pPr>
            <a:endParaRPr lang="it-IT" altLang="it-IT" sz="1100" i="1" dirty="0">
              <a:solidFill>
                <a:schemeClr val="tx2"/>
              </a:solidFill>
            </a:endParaRPr>
          </a:p>
          <a:p>
            <a:pPr>
              <a:buFont typeface="Arial" panose="020B0604020202020204" pitchFamily="34" charset="0"/>
              <a:buChar char="•"/>
              <a:defRPr/>
            </a:pPr>
            <a:endParaRPr lang="it-IT" dirty="0">
              <a:solidFill>
                <a:schemeClr val="accent1">
                  <a:lumMod val="50000"/>
                </a:schemeClr>
              </a:solidFill>
            </a:endParaRPr>
          </a:p>
        </p:txBody>
      </p:sp>
      <p:sp>
        <p:nvSpPr>
          <p:cNvPr id="17412" name="Segnaposto numero diapositiva 3"/>
          <p:cNvSpPr>
            <a:spLocks noGrp="1"/>
          </p:cNvSpPr>
          <p:nvPr>
            <p:ph type="sldNum" sz="quarter" idx="12"/>
          </p:nvPr>
        </p:nvSpPr>
        <p:spPr bwMode="auto">
          <a:noFill/>
          <a:ln>
            <a:miter lim="800000"/>
            <a:headEnd/>
            <a:tailEnd/>
          </a:ln>
        </p:spPr>
        <p:txBody>
          <a:bodyPr/>
          <a:lstStyle/>
          <a:p>
            <a:fld id="{635E7D9A-BF9E-4FBF-8366-AE407D540B11}" type="slidenum">
              <a:rPr lang="it-IT" altLang="it-IT"/>
              <a:pPr/>
              <a:t>14</a:t>
            </a:fld>
            <a:endParaRPr lang="it-IT" altLang="it-IT"/>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olo 1"/>
          <p:cNvSpPr>
            <a:spLocks noGrp="1"/>
          </p:cNvSpPr>
          <p:nvPr>
            <p:ph type="title"/>
          </p:nvPr>
        </p:nvSpPr>
        <p:spPr>
          <a:xfrm>
            <a:off x="250825" y="188913"/>
            <a:ext cx="8642350" cy="1439862"/>
          </a:xfrm>
        </p:spPr>
        <p:txBody>
          <a:bodyPr/>
          <a:lstStyle/>
          <a:p>
            <a:r>
              <a:rPr lang="it-IT" altLang="it-IT" smtClean="0">
                <a:solidFill>
                  <a:srgbClr val="FF0000"/>
                </a:solidFill>
              </a:rPr>
              <a:t>L’AVVISO EX ART. 415 BIS CPP:</a:t>
            </a:r>
            <a:br>
              <a:rPr lang="it-IT" altLang="it-IT" smtClean="0">
                <a:solidFill>
                  <a:srgbClr val="FF0000"/>
                </a:solidFill>
              </a:rPr>
            </a:br>
            <a:r>
              <a:rPr lang="it-IT" altLang="it-IT" smtClean="0">
                <a:solidFill>
                  <a:srgbClr val="FF0000"/>
                </a:solidFill>
              </a:rPr>
              <a:t>GIURISPRUDENZA</a:t>
            </a:r>
            <a:endParaRPr lang="it-IT" altLang="it-IT" smtClean="0"/>
          </a:p>
        </p:txBody>
      </p:sp>
      <p:sp>
        <p:nvSpPr>
          <p:cNvPr id="3" name="Segnaposto contenuto 2"/>
          <p:cNvSpPr>
            <a:spLocks noGrp="1"/>
          </p:cNvSpPr>
          <p:nvPr>
            <p:ph idx="1"/>
          </p:nvPr>
        </p:nvSpPr>
        <p:spPr>
          <a:xfrm>
            <a:off x="107950" y="1628775"/>
            <a:ext cx="8928100" cy="5113338"/>
          </a:xfrm>
        </p:spPr>
        <p:txBody>
          <a:bodyPr/>
          <a:lstStyle/>
          <a:p>
            <a:pPr marL="0" indent="0" algn="just">
              <a:buFont typeface="Arial" panose="020B0604020202020204" pitchFamily="34" charset="0"/>
              <a:buNone/>
              <a:defRPr/>
            </a:pPr>
            <a:r>
              <a:rPr lang="it-IT" altLang="it-IT" sz="2400" b="1" dirty="0">
                <a:solidFill>
                  <a:schemeClr val="accent1">
                    <a:lumMod val="50000"/>
                  </a:schemeClr>
                </a:solidFill>
              </a:rPr>
              <a:t>Avviso 415 bis e giudizio abbreviato</a:t>
            </a:r>
            <a:r>
              <a:rPr lang="it-IT" altLang="it-IT" sz="2400" dirty="0">
                <a:solidFill>
                  <a:schemeClr val="accent1">
                    <a:lumMod val="50000"/>
                  </a:schemeClr>
                </a:solidFill>
              </a:rPr>
              <a:t>:</a:t>
            </a:r>
          </a:p>
          <a:p>
            <a:pPr algn="just">
              <a:buFont typeface="Arial" panose="020B0604020202020204" pitchFamily="34" charset="0"/>
              <a:buChar char="•"/>
              <a:defRPr/>
            </a:pPr>
            <a:r>
              <a:rPr lang="it-IT" altLang="it-IT" sz="2200" i="1" dirty="0">
                <a:solidFill>
                  <a:schemeClr val="accent1">
                    <a:lumMod val="50000"/>
                  </a:schemeClr>
                </a:solidFill>
              </a:rPr>
              <a:t>«</a:t>
            </a:r>
            <a:r>
              <a:rPr lang="it-IT" altLang="it-IT" sz="2200" b="1" i="1" dirty="0">
                <a:solidFill>
                  <a:schemeClr val="accent1">
                    <a:lumMod val="50000"/>
                  </a:schemeClr>
                </a:solidFill>
              </a:rPr>
              <a:t>L’omessa notifica </a:t>
            </a:r>
            <a:r>
              <a:rPr lang="it-IT" altLang="it-IT" sz="2200" i="1" dirty="0">
                <a:solidFill>
                  <a:schemeClr val="accent1">
                    <a:lumMod val="50000"/>
                  </a:schemeClr>
                </a:solidFill>
              </a:rPr>
              <a:t>dell’avviso di conclusione delle indagini preliminari determina una nullità a regime intermedio della richiesta di rinvio a giudizio, la quale rimane </a:t>
            </a:r>
            <a:r>
              <a:rPr lang="it-IT" altLang="it-IT" sz="2200" b="1" i="1" dirty="0">
                <a:solidFill>
                  <a:schemeClr val="accent1">
                    <a:lumMod val="50000"/>
                  </a:schemeClr>
                </a:solidFill>
              </a:rPr>
              <a:t>sanata</a:t>
            </a:r>
            <a:r>
              <a:rPr lang="it-IT" altLang="it-IT" sz="2200" i="1" dirty="0">
                <a:solidFill>
                  <a:schemeClr val="accent1">
                    <a:lumMod val="50000"/>
                  </a:schemeClr>
                </a:solidFill>
              </a:rPr>
              <a:t> dalla presentazione da parte dell’imputato della richiesta di </a:t>
            </a:r>
            <a:r>
              <a:rPr lang="it-IT" altLang="it-IT" sz="2200" b="1" i="1" dirty="0">
                <a:solidFill>
                  <a:schemeClr val="accent1">
                    <a:lumMod val="50000"/>
                  </a:schemeClr>
                </a:solidFill>
              </a:rPr>
              <a:t>giudizio abbreviato</a:t>
            </a:r>
            <a:r>
              <a:rPr lang="it-IT" altLang="it-IT" sz="2200" i="1" dirty="0">
                <a:solidFill>
                  <a:schemeClr val="accent1">
                    <a:lumMod val="50000"/>
                  </a:schemeClr>
                </a:solidFill>
              </a:rPr>
              <a:t>.» </a:t>
            </a:r>
            <a:r>
              <a:rPr lang="it-IT" altLang="it-IT" sz="2200" dirty="0">
                <a:solidFill>
                  <a:schemeClr val="accent1">
                    <a:lumMod val="50000"/>
                  </a:schemeClr>
                </a:solidFill>
              </a:rPr>
              <a:t>(Cass., 31 gennaio 2014, n. 7336)</a:t>
            </a:r>
          </a:p>
          <a:p>
            <a:pPr marL="0" indent="0" algn="just">
              <a:buFont typeface="Arial" panose="020B0604020202020204" pitchFamily="34" charset="0"/>
              <a:buNone/>
              <a:defRPr/>
            </a:pPr>
            <a:endParaRPr lang="it-IT" altLang="it-IT" sz="2200" dirty="0">
              <a:solidFill>
                <a:schemeClr val="accent1">
                  <a:lumMod val="50000"/>
                </a:schemeClr>
              </a:solidFill>
            </a:endParaRPr>
          </a:p>
          <a:p>
            <a:pPr marL="0" indent="0" algn="just">
              <a:buFont typeface="Arial" panose="020B0604020202020204" pitchFamily="34" charset="0"/>
              <a:buNone/>
              <a:defRPr/>
            </a:pPr>
            <a:r>
              <a:rPr lang="it-IT" altLang="it-IT" sz="2400" b="1" dirty="0">
                <a:solidFill>
                  <a:schemeClr val="accent1">
                    <a:lumMod val="50000"/>
                  </a:schemeClr>
                </a:solidFill>
              </a:rPr>
              <a:t>Avviso 415 bis </a:t>
            </a:r>
            <a:r>
              <a:rPr lang="it-IT" altLang="it-IT" sz="2400" b="1" dirty="0" err="1">
                <a:solidFill>
                  <a:schemeClr val="accent1">
                    <a:lumMod val="50000"/>
                  </a:schemeClr>
                </a:solidFill>
              </a:rPr>
              <a:t>cpp</a:t>
            </a:r>
            <a:r>
              <a:rPr lang="it-IT" altLang="it-IT" sz="2400" b="1" dirty="0">
                <a:solidFill>
                  <a:schemeClr val="accent1">
                    <a:lumMod val="50000"/>
                  </a:schemeClr>
                </a:solidFill>
              </a:rPr>
              <a:t> e prescrizione:</a:t>
            </a:r>
          </a:p>
          <a:p>
            <a:pPr algn="just">
              <a:buFont typeface="Arial" panose="020B0604020202020204" pitchFamily="34" charset="0"/>
              <a:buChar char="•"/>
              <a:defRPr/>
            </a:pPr>
            <a:r>
              <a:rPr lang="it-IT" altLang="it-IT" sz="2200" i="1" dirty="0">
                <a:solidFill>
                  <a:schemeClr val="accent1">
                    <a:lumMod val="50000"/>
                  </a:schemeClr>
                </a:solidFill>
              </a:rPr>
              <a:t>«L’avviso di conclusione delle indagini ex art. 415 bis </a:t>
            </a:r>
            <a:r>
              <a:rPr lang="it-IT" altLang="it-IT" sz="2200" i="1" dirty="0" err="1">
                <a:solidFill>
                  <a:schemeClr val="accent1">
                    <a:lumMod val="50000"/>
                  </a:schemeClr>
                </a:solidFill>
              </a:rPr>
              <a:t>cpp</a:t>
            </a:r>
            <a:r>
              <a:rPr lang="it-IT" altLang="it-IT" sz="2200" i="1" dirty="0">
                <a:solidFill>
                  <a:schemeClr val="accent1">
                    <a:lumMod val="50000"/>
                  </a:schemeClr>
                </a:solidFill>
              </a:rPr>
              <a:t> </a:t>
            </a:r>
            <a:r>
              <a:rPr lang="it-IT" altLang="it-IT" sz="2200" b="1" i="1" dirty="0">
                <a:solidFill>
                  <a:schemeClr val="accent1">
                    <a:lumMod val="50000"/>
                  </a:schemeClr>
                </a:solidFill>
              </a:rPr>
              <a:t>non ha efficacia interruttiva </a:t>
            </a:r>
            <a:r>
              <a:rPr lang="it-IT" altLang="it-IT" sz="2200" i="1" dirty="0">
                <a:solidFill>
                  <a:schemeClr val="accent1">
                    <a:lumMod val="50000"/>
                  </a:schemeClr>
                </a:solidFill>
              </a:rPr>
              <a:t>della </a:t>
            </a:r>
            <a:r>
              <a:rPr lang="it-IT" altLang="it-IT" sz="2200" b="1" i="1" dirty="0">
                <a:solidFill>
                  <a:schemeClr val="accent1">
                    <a:lumMod val="50000"/>
                  </a:schemeClr>
                </a:solidFill>
              </a:rPr>
              <a:t>prescrizione</a:t>
            </a:r>
            <a:r>
              <a:rPr lang="it-IT" altLang="it-IT" sz="2200" i="1" dirty="0">
                <a:solidFill>
                  <a:schemeClr val="accent1">
                    <a:lumMod val="50000"/>
                  </a:schemeClr>
                </a:solidFill>
              </a:rPr>
              <a:t>, poiché esso non è compreso nell’elenco degli atti espressamente previsti dall’art. 160, comma II </a:t>
            </a:r>
            <a:r>
              <a:rPr lang="it-IT" altLang="it-IT" sz="2200" i="1" dirty="0" err="1">
                <a:solidFill>
                  <a:schemeClr val="accent1">
                    <a:lumMod val="50000"/>
                  </a:schemeClr>
                </a:solidFill>
              </a:rPr>
              <a:t>cp</a:t>
            </a:r>
            <a:r>
              <a:rPr lang="it-IT" altLang="it-IT" sz="2200" i="1" dirty="0">
                <a:solidFill>
                  <a:schemeClr val="accent1">
                    <a:lumMod val="50000"/>
                  </a:schemeClr>
                </a:solidFill>
              </a:rPr>
              <a:t>, i quali costituiscono un </a:t>
            </a:r>
            <a:r>
              <a:rPr lang="it-IT" altLang="it-IT" sz="2200" i="1" dirty="0" err="1">
                <a:solidFill>
                  <a:schemeClr val="accent1">
                    <a:lumMod val="50000"/>
                  </a:schemeClr>
                </a:solidFill>
              </a:rPr>
              <a:t>numerus</a:t>
            </a:r>
            <a:r>
              <a:rPr lang="it-IT" altLang="it-IT" sz="2200" i="1" dirty="0">
                <a:solidFill>
                  <a:schemeClr val="accent1">
                    <a:lumMod val="50000"/>
                  </a:schemeClr>
                </a:solidFill>
              </a:rPr>
              <a:t> </a:t>
            </a:r>
            <a:r>
              <a:rPr lang="it-IT" altLang="it-IT" sz="2200" i="1" dirty="0" err="1">
                <a:solidFill>
                  <a:schemeClr val="accent1">
                    <a:lumMod val="50000"/>
                  </a:schemeClr>
                </a:solidFill>
              </a:rPr>
              <a:t>clausus</a:t>
            </a:r>
            <a:r>
              <a:rPr lang="it-IT" altLang="it-IT" sz="2200" i="1" dirty="0">
                <a:solidFill>
                  <a:schemeClr val="accent1">
                    <a:lumMod val="50000"/>
                  </a:schemeClr>
                </a:solidFill>
              </a:rPr>
              <a:t> e sono insuscettibili di ampliamento per via interpretativa, stante il divieto di analogia in </a:t>
            </a:r>
            <a:r>
              <a:rPr lang="it-IT" altLang="it-IT" sz="2200" i="1" dirty="0" err="1">
                <a:solidFill>
                  <a:schemeClr val="accent1">
                    <a:lumMod val="50000"/>
                  </a:schemeClr>
                </a:solidFill>
              </a:rPr>
              <a:t>malam</a:t>
            </a:r>
            <a:r>
              <a:rPr lang="it-IT" altLang="it-IT" sz="2200" i="1" dirty="0">
                <a:solidFill>
                  <a:schemeClr val="accent1">
                    <a:lumMod val="50000"/>
                  </a:schemeClr>
                </a:solidFill>
              </a:rPr>
              <a:t> </a:t>
            </a:r>
            <a:r>
              <a:rPr lang="it-IT" altLang="it-IT" sz="2200" i="1" dirty="0" err="1">
                <a:solidFill>
                  <a:schemeClr val="accent1">
                    <a:lumMod val="50000"/>
                  </a:schemeClr>
                </a:solidFill>
              </a:rPr>
              <a:t>partem</a:t>
            </a:r>
            <a:r>
              <a:rPr lang="it-IT" altLang="it-IT" sz="2200" i="1" dirty="0">
                <a:solidFill>
                  <a:schemeClr val="accent1">
                    <a:lumMod val="50000"/>
                  </a:schemeClr>
                </a:solidFill>
              </a:rPr>
              <a:t> in materia penale.» </a:t>
            </a:r>
            <a:r>
              <a:rPr lang="it-IT" altLang="it-IT" sz="2200" dirty="0">
                <a:solidFill>
                  <a:schemeClr val="accent1">
                    <a:lumMod val="50000"/>
                  </a:schemeClr>
                </a:solidFill>
              </a:rPr>
              <a:t>(</a:t>
            </a:r>
            <a:r>
              <a:rPr lang="it-IT" altLang="it-IT" sz="2200" dirty="0" err="1">
                <a:solidFill>
                  <a:schemeClr val="accent1">
                    <a:lumMod val="50000"/>
                  </a:schemeClr>
                </a:solidFill>
              </a:rPr>
              <a:t>Cass</a:t>
            </a:r>
            <a:r>
              <a:rPr lang="it-IT" altLang="it-IT" sz="2200" dirty="0">
                <a:solidFill>
                  <a:schemeClr val="accent1">
                    <a:lumMod val="50000"/>
                  </a:schemeClr>
                </a:solidFill>
              </a:rPr>
              <a:t>. S.U., 22 febbraio 2007, n° 21833)</a:t>
            </a:r>
          </a:p>
        </p:txBody>
      </p:sp>
      <p:sp>
        <p:nvSpPr>
          <p:cNvPr id="18436" name="Segnaposto numero diapositiva 3"/>
          <p:cNvSpPr>
            <a:spLocks noGrp="1"/>
          </p:cNvSpPr>
          <p:nvPr>
            <p:ph type="sldNum" sz="quarter" idx="12"/>
          </p:nvPr>
        </p:nvSpPr>
        <p:spPr bwMode="auto">
          <a:noFill/>
          <a:ln>
            <a:miter lim="800000"/>
            <a:headEnd/>
            <a:tailEnd/>
          </a:ln>
        </p:spPr>
        <p:txBody>
          <a:bodyPr/>
          <a:lstStyle/>
          <a:p>
            <a:fld id="{760BD4A8-BC60-400E-A10C-87CCCC15BDE2}" type="slidenum">
              <a:rPr lang="it-IT" altLang="it-IT"/>
              <a:pPr/>
              <a:t>15</a:t>
            </a:fld>
            <a:endParaRPr lang="it-IT" altLang="it-IT"/>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olo 1"/>
          <p:cNvSpPr>
            <a:spLocks noGrp="1"/>
          </p:cNvSpPr>
          <p:nvPr>
            <p:ph type="title"/>
          </p:nvPr>
        </p:nvSpPr>
        <p:spPr>
          <a:xfrm>
            <a:off x="468313" y="274638"/>
            <a:ext cx="8280400" cy="1714500"/>
          </a:xfrm>
        </p:spPr>
        <p:txBody>
          <a:bodyPr/>
          <a:lstStyle/>
          <a:p>
            <a:r>
              <a:rPr lang="it-IT" altLang="it-IT" smtClean="0">
                <a:solidFill>
                  <a:srgbClr val="FF0000"/>
                </a:solidFill>
              </a:rPr>
              <a:t>LA CONCLUSIONE</a:t>
            </a:r>
            <a:br>
              <a:rPr lang="it-IT" altLang="it-IT" smtClean="0">
                <a:solidFill>
                  <a:srgbClr val="FF0000"/>
                </a:solidFill>
              </a:rPr>
            </a:br>
            <a:r>
              <a:rPr lang="it-IT" altLang="it-IT" smtClean="0">
                <a:solidFill>
                  <a:srgbClr val="FF0000"/>
                </a:solidFill>
              </a:rPr>
              <a:t>DELLE INDAGINI PRELIMINARI:</a:t>
            </a:r>
            <a:br>
              <a:rPr lang="it-IT" altLang="it-IT" smtClean="0">
                <a:solidFill>
                  <a:srgbClr val="FF0000"/>
                </a:solidFill>
              </a:rPr>
            </a:br>
            <a:r>
              <a:rPr lang="it-IT" altLang="it-IT" smtClean="0">
                <a:solidFill>
                  <a:srgbClr val="FF0000"/>
                </a:solidFill>
              </a:rPr>
              <a:t>L’AZIONE PENALE</a:t>
            </a:r>
          </a:p>
        </p:txBody>
      </p:sp>
      <p:sp>
        <p:nvSpPr>
          <p:cNvPr id="3" name="Segnaposto contenuto 2"/>
          <p:cNvSpPr>
            <a:spLocks noGrp="1"/>
          </p:cNvSpPr>
          <p:nvPr>
            <p:ph idx="1"/>
          </p:nvPr>
        </p:nvSpPr>
        <p:spPr>
          <a:xfrm>
            <a:off x="179388" y="2276475"/>
            <a:ext cx="8713787" cy="4465638"/>
          </a:xfrm>
        </p:spPr>
        <p:txBody>
          <a:bodyPr/>
          <a:lstStyle/>
          <a:p>
            <a:pPr marL="0" indent="0" algn="just">
              <a:buFont typeface="Arial" panose="020B0604020202020204" pitchFamily="34" charset="0"/>
              <a:buNone/>
              <a:defRPr/>
            </a:pPr>
            <a:r>
              <a:rPr lang="it-IT" sz="2400" dirty="0">
                <a:solidFill>
                  <a:schemeClr val="accent1">
                    <a:lumMod val="50000"/>
                  </a:schemeClr>
                </a:solidFill>
              </a:rPr>
              <a:t>L’azione penale è la richiesta diretta al Giudice, da parte del Pubblico Ministero, di decidere sull’imputazione.</a:t>
            </a:r>
          </a:p>
          <a:p>
            <a:pPr marL="0" indent="0" algn="just">
              <a:buFont typeface="Arial" panose="020B0604020202020204" pitchFamily="34" charset="0"/>
              <a:buNone/>
              <a:defRPr/>
            </a:pPr>
            <a:r>
              <a:rPr lang="it-IT" sz="2400" dirty="0">
                <a:solidFill>
                  <a:schemeClr val="accent1">
                    <a:lumMod val="50000"/>
                  </a:schemeClr>
                </a:solidFill>
              </a:rPr>
              <a:t>Nel </a:t>
            </a:r>
            <a:r>
              <a:rPr lang="it-IT" sz="2400" b="1" dirty="0">
                <a:solidFill>
                  <a:schemeClr val="accent1">
                    <a:lumMod val="50000"/>
                  </a:schemeClr>
                </a:solidFill>
              </a:rPr>
              <a:t>procedimento ordinario </a:t>
            </a:r>
            <a:r>
              <a:rPr lang="it-IT" sz="2400" dirty="0">
                <a:solidFill>
                  <a:schemeClr val="accent1">
                    <a:lumMod val="50000"/>
                  </a:schemeClr>
                </a:solidFill>
              </a:rPr>
              <a:t>l’imputazione si sostanzia nella </a:t>
            </a:r>
            <a:r>
              <a:rPr lang="it-IT" sz="2400" b="1" dirty="0">
                <a:solidFill>
                  <a:schemeClr val="accent1">
                    <a:lumMod val="50000"/>
                  </a:schemeClr>
                </a:solidFill>
              </a:rPr>
              <a:t>richiesta di rinvio a giudizio</a:t>
            </a:r>
            <a:r>
              <a:rPr lang="it-IT" sz="2400" dirty="0">
                <a:solidFill>
                  <a:schemeClr val="accent1">
                    <a:lumMod val="50000"/>
                  </a:schemeClr>
                </a:solidFill>
              </a:rPr>
              <a:t>.</a:t>
            </a:r>
          </a:p>
          <a:p>
            <a:pPr marL="0" indent="0" algn="just">
              <a:buFont typeface="Arial" panose="020B0604020202020204" pitchFamily="34" charset="0"/>
              <a:buNone/>
              <a:defRPr/>
            </a:pPr>
            <a:r>
              <a:rPr lang="it-IT" sz="2400" dirty="0">
                <a:solidFill>
                  <a:schemeClr val="accent1">
                    <a:lumMod val="50000"/>
                  </a:schemeClr>
                </a:solidFill>
              </a:rPr>
              <a:t>Nei </a:t>
            </a:r>
            <a:r>
              <a:rPr lang="it-IT" sz="2400" b="1" dirty="0">
                <a:solidFill>
                  <a:schemeClr val="accent1">
                    <a:lumMod val="50000"/>
                  </a:schemeClr>
                </a:solidFill>
              </a:rPr>
              <a:t>riti speciali</a:t>
            </a:r>
            <a:r>
              <a:rPr lang="it-IT" sz="2400" dirty="0">
                <a:solidFill>
                  <a:schemeClr val="accent1">
                    <a:lumMod val="50000"/>
                  </a:schemeClr>
                </a:solidFill>
              </a:rPr>
              <a:t>, è ricompresa nell’</a:t>
            </a:r>
            <a:r>
              <a:rPr lang="it-IT" sz="2400" b="1" dirty="0">
                <a:solidFill>
                  <a:schemeClr val="accent1">
                    <a:lumMod val="50000"/>
                  </a:schemeClr>
                </a:solidFill>
              </a:rPr>
              <a:t>atto che instaura il singolo procedimento</a:t>
            </a:r>
            <a:r>
              <a:rPr lang="it-IT" sz="2400" dirty="0">
                <a:solidFill>
                  <a:schemeClr val="accent1">
                    <a:lumMod val="50000"/>
                  </a:schemeClr>
                </a:solidFill>
              </a:rPr>
              <a:t>.</a:t>
            </a:r>
          </a:p>
          <a:p>
            <a:pPr marL="0" indent="0" algn="just">
              <a:buFont typeface="Arial" panose="020B0604020202020204" pitchFamily="34" charset="0"/>
              <a:buNone/>
              <a:defRPr/>
            </a:pPr>
            <a:r>
              <a:rPr lang="it-IT" sz="2400" dirty="0">
                <a:solidFill>
                  <a:schemeClr val="accent1">
                    <a:lumMod val="50000"/>
                  </a:schemeClr>
                </a:solidFill>
              </a:rPr>
              <a:t>L’imputazione contiene:</a:t>
            </a:r>
          </a:p>
          <a:p>
            <a:pPr algn="just">
              <a:buFont typeface="Arial" panose="020B0604020202020204" pitchFamily="34" charset="0"/>
              <a:buChar char="•"/>
              <a:defRPr/>
            </a:pPr>
            <a:r>
              <a:rPr lang="it-IT" sz="2400" dirty="0">
                <a:solidFill>
                  <a:schemeClr val="accent1">
                    <a:lumMod val="50000"/>
                  </a:schemeClr>
                </a:solidFill>
              </a:rPr>
              <a:t>l’enunciazione del </a:t>
            </a:r>
            <a:r>
              <a:rPr lang="it-IT" sz="2400" b="1" dirty="0">
                <a:solidFill>
                  <a:schemeClr val="accent1">
                    <a:lumMod val="50000"/>
                  </a:schemeClr>
                </a:solidFill>
              </a:rPr>
              <a:t>fatto storico in forma chiara e precisa</a:t>
            </a:r>
            <a:r>
              <a:rPr lang="it-IT" sz="2400" dirty="0">
                <a:solidFill>
                  <a:schemeClr val="accent1">
                    <a:lumMod val="50000"/>
                  </a:schemeClr>
                </a:solidFill>
              </a:rPr>
              <a:t>;</a:t>
            </a:r>
          </a:p>
          <a:p>
            <a:pPr algn="just">
              <a:buFont typeface="Arial" panose="020B0604020202020204" pitchFamily="34" charset="0"/>
              <a:buChar char="•"/>
              <a:defRPr/>
            </a:pPr>
            <a:r>
              <a:rPr lang="it-IT" sz="2400" dirty="0">
                <a:solidFill>
                  <a:schemeClr val="accent1">
                    <a:lumMod val="50000"/>
                  </a:schemeClr>
                </a:solidFill>
              </a:rPr>
              <a:t>l’indicazione degli </a:t>
            </a:r>
            <a:r>
              <a:rPr lang="it-IT" sz="2400" b="1" dirty="0">
                <a:solidFill>
                  <a:schemeClr val="accent1">
                    <a:lumMod val="50000"/>
                  </a:schemeClr>
                </a:solidFill>
              </a:rPr>
              <a:t>articoli di legge violati</a:t>
            </a:r>
            <a:r>
              <a:rPr lang="it-IT" sz="2400" dirty="0">
                <a:solidFill>
                  <a:schemeClr val="accent1">
                    <a:lumMod val="50000"/>
                  </a:schemeClr>
                </a:solidFill>
              </a:rPr>
              <a:t>;</a:t>
            </a:r>
          </a:p>
          <a:p>
            <a:pPr algn="just">
              <a:buFont typeface="Arial" panose="020B0604020202020204" pitchFamily="34" charset="0"/>
              <a:buChar char="•"/>
              <a:defRPr/>
            </a:pPr>
            <a:r>
              <a:rPr lang="it-IT" sz="2400" dirty="0">
                <a:solidFill>
                  <a:schemeClr val="accent1">
                    <a:lumMod val="50000"/>
                  </a:schemeClr>
                </a:solidFill>
              </a:rPr>
              <a:t>le </a:t>
            </a:r>
            <a:r>
              <a:rPr lang="it-IT" sz="2400" b="1" dirty="0">
                <a:solidFill>
                  <a:schemeClr val="accent1">
                    <a:lumMod val="50000"/>
                  </a:schemeClr>
                </a:solidFill>
              </a:rPr>
              <a:t>generalità della persona </a:t>
            </a:r>
            <a:r>
              <a:rPr lang="it-IT" sz="2400" dirty="0">
                <a:solidFill>
                  <a:schemeClr val="accent1">
                    <a:lumMod val="50000"/>
                  </a:schemeClr>
                </a:solidFill>
              </a:rPr>
              <a:t>alla quale il reato è addebitato.</a:t>
            </a:r>
          </a:p>
          <a:p>
            <a:pPr marL="0" indent="0" algn="just">
              <a:buFont typeface="Arial" panose="020B0604020202020204" pitchFamily="34" charset="0"/>
              <a:buNone/>
              <a:defRPr/>
            </a:pPr>
            <a:endParaRPr lang="it-IT" sz="2400" dirty="0">
              <a:solidFill>
                <a:schemeClr val="accent1">
                  <a:lumMod val="50000"/>
                </a:schemeClr>
              </a:solidFill>
            </a:endParaRPr>
          </a:p>
        </p:txBody>
      </p:sp>
      <p:sp>
        <p:nvSpPr>
          <p:cNvPr id="19460" name="Segnaposto numero diapositiva 3"/>
          <p:cNvSpPr>
            <a:spLocks noGrp="1"/>
          </p:cNvSpPr>
          <p:nvPr>
            <p:ph type="sldNum" sz="quarter" idx="12"/>
          </p:nvPr>
        </p:nvSpPr>
        <p:spPr bwMode="auto">
          <a:noFill/>
          <a:ln>
            <a:miter lim="800000"/>
            <a:headEnd/>
            <a:tailEnd/>
          </a:ln>
        </p:spPr>
        <p:txBody>
          <a:bodyPr/>
          <a:lstStyle/>
          <a:p>
            <a:fld id="{ADAB82A1-2EC1-4D1A-907E-7CF784F891D9}" type="slidenum">
              <a:rPr lang="it-IT" altLang="it-IT"/>
              <a:pPr/>
              <a:t>16</a:t>
            </a:fld>
            <a:endParaRPr lang="it-IT" altLang="it-IT"/>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olo 1"/>
          <p:cNvSpPr>
            <a:spLocks noGrp="1"/>
          </p:cNvSpPr>
          <p:nvPr>
            <p:ph type="title"/>
          </p:nvPr>
        </p:nvSpPr>
        <p:spPr>
          <a:xfrm>
            <a:off x="0" y="260350"/>
            <a:ext cx="9144000" cy="1584325"/>
          </a:xfrm>
        </p:spPr>
        <p:txBody>
          <a:bodyPr/>
          <a:lstStyle/>
          <a:p>
            <a:r>
              <a:rPr lang="it-IT" altLang="it-IT" smtClean="0">
                <a:solidFill>
                  <a:srgbClr val="FF0000"/>
                </a:solidFill>
              </a:rPr>
              <a:t>LA RICHIESTA DI RINVIO A GIUDIZIO:</a:t>
            </a:r>
            <a:br>
              <a:rPr lang="it-IT" altLang="it-IT" smtClean="0">
                <a:solidFill>
                  <a:srgbClr val="FF0000"/>
                </a:solidFill>
              </a:rPr>
            </a:br>
            <a:r>
              <a:rPr lang="it-IT" altLang="it-IT" smtClean="0">
                <a:solidFill>
                  <a:srgbClr val="FF0000"/>
                </a:solidFill>
              </a:rPr>
              <a:t>PRESENTAZIONE</a:t>
            </a:r>
          </a:p>
        </p:txBody>
      </p:sp>
      <p:sp>
        <p:nvSpPr>
          <p:cNvPr id="21507" name="Segnaposto contenuto 2"/>
          <p:cNvSpPr>
            <a:spLocks noGrp="1"/>
          </p:cNvSpPr>
          <p:nvPr>
            <p:ph idx="1"/>
          </p:nvPr>
        </p:nvSpPr>
        <p:spPr>
          <a:xfrm>
            <a:off x="457200" y="2205038"/>
            <a:ext cx="8218488" cy="4319587"/>
          </a:xfrm>
        </p:spPr>
        <p:txBody>
          <a:bodyPr/>
          <a:lstStyle/>
          <a:p>
            <a:pPr marL="0" indent="0" algn="just">
              <a:buFont typeface="Arial" panose="020B0604020202020204" pitchFamily="34" charset="0"/>
              <a:buNone/>
              <a:defRPr/>
            </a:pPr>
            <a:r>
              <a:rPr lang="it-IT" sz="2400" b="1" dirty="0">
                <a:solidFill>
                  <a:schemeClr val="accent1">
                    <a:lumMod val="50000"/>
                  </a:schemeClr>
                </a:solidFill>
              </a:rPr>
              <a:t>Art. 416 </a:t>
            </a:r>
            <a:r>
              <a:rPr lang="it-IT" sz="2400" b="1" dirty="0" err="1">
                <a:solidFill>
                  <a:schemeClr val="accent1">
                    <a:lumMod val="50000"/>
                  </a:schemeClr>
                </a:solidFill>
              </a:rPr>
              <a:t>cpp</a:t>
            </a:r>
            <a:endParaRPr lang="it-IT" sz="2400" b="1" dirty="0">
              <a:solidFill>
                <a:schemeClr val="accent1">
                  <a:lumMod val="50000"/>
                </a:schemeClr>
              </a:solidFill>
            </a:endParaRPr>
          </a:p>
          <a:p>
            <a:pPr algn="just">
              <a:buFont typeface="Arial" panose="020B0604020202020204" pitchFamily="34" charset="0"/>
              <a:buChar char="•"/>
              <a:defRPr/>
            </a:pPr>
            <a:r>
              <a:rPr lang="it-IT" sz="2400" dirty="0">
                <a:solidFill>
                  <a:schemeClr val="accent1">
                    <a:lumMod val="50000"/>
                  </a:schemeClr>
                </a:solidFill>
              </a:rPr>
              <a:t>La richiesta di rinvio a giudizio è depositata dal Pubblico Ministero nella cancelleria del Giudice.</a:t>
            </a:r>
          </a:p>
          <a:p>
            <a:pPr algn="just">
              <a:buFont typeface="Arial" panose="020B0604020202020204" pitchFamily="34" charset="0"/>
              <a:buChar char="•"/>
              <a:defRPr/>
            </a:pPr>
            <a:r>
              <a:rPr lang="it-IT" sz="2400" dirty="0">
                <a:solidFill>
                  <a:schemeClr val="accent1">
                    <a:lumMod val="50000"/>
                  </a:schemeClr>
                </a:solidFill>
              </a:rPr>
              <a:t>La richiesta è nulla se non è preceduta dall’avviso ex art. 415 bis </a:t>
            </a:r>
            <a:r>
              <a:rPr lang="it-IT" sz="2400" dirty="0" err="1">
                <a:solidFill>
                  <a:schemeClr val="accent1">
                    <a:lumMod val="50000"/>
                  </a:schemeClr>
                </a:solidFill>
              </a:rPr>
              <a:t>cpp</a:t>
            </a:r>
            <a:r>
              <a:rPr lang="it-IT" sz="2400" dirty="0">
                <a:solidFill>
                  <a:schemeClr val="accent1">
                    <a:lumMod val="50000"/>
                  </a:schemeClr>
                </a:solidFill>
              </a:rPr>
              <a:t> o dall’invito a presentarsi per rendere l’interrogatorio, se richiesto entro il termine di cui all’art. 415 bis, comma III </a:t>
            </a:r>
            <a:r>
              <a:rPr lang="it-IT" sz="2400" dirty="0" err="1">
                <a:solidFill>
                  <a:schemeClr val="accent1">
                    <a:lumMod val="50000"/>
                  </a:schemeClr>
                </a:solidFill>
              </a:rPr>
              <a:t>cpp</a:t>
            </a:r>
            <a:r>
              <a:rPr lang="it-IT" sz="2400" dirty="0">
                <a:solidFill>
                  <a:schemeClr val="accent1">
                    <a:lumMod val="50000"/>
                  </a:schemeClr>
                </a:solidFill>
              </a:rPr>
              <a:t>.</a:t>
            </a:r>
          </a:p>
          <a:p>
            <a:pPr algn="just">
              <a:buFont typeface="Arial" panose="020B0604020202020204" pitchFamily="34" charset="0"/>
              <a:buChar char="•"/>
              <a:defRPr/>
            </a:pPr>
            <a:r>
              <a:rPr lang="it-IT" sz="2400" dirty="0">
                <a:solidFill>
                  <a:schemeClr val="accent1">
                    <a:lumMod val="50000"/>
                  </a:schemeClr>
                </a:solidFill>
              </a:rPr>
              <a:t>Con la richiesta di rinvio a giudizio viene trasmesso il fascicolo delle indagini preliminari.</a:t>
            </a:r>
          </a:p>
          <a:p>
            <a:pPr marL="0" indent="0" algn="just">
              <a:buFont typeface="Arial" panose="020B0604020202020204" pitchFamily="34" charset="0"/>
              <a:buNone/>
              <a:defRPr/>
            </a:pPr>
            <a:endParaRPr lang="it-IT" sz="2400" dirty="0">
              <a:solidFill>
                <a:schemeClr val="accent1">
                  <a:lumMod val="50000"/>
                </a:schemeClr>
              </a:solidFill>
            </a:endParaRPr>
          </a:p>
          <a:p>
            <a:pPr algn="just">
              <a:buFont typeface="Arial" panose="020B0604020202020204" pitchFamily="34" charset="0"/>
              <a:buChar char="•"/>
              <a:defRPr/>
            </a:pPr>
            <a:endParaRPr lang="it-IT" b="1" dirty="0">
              <a:solidFill>
                <a:schemeClr val="accent1">
                  <a:lumMod val="50000"/>
                </a:schemeClr>
              </a:solidFill>
            </a:endParaRPr>
          </a:p>
          <a:p>
            <a:pPr algn="just">
              <a:buFont typeface="Arial" panose="020B0604020202020204" pitchFamily="34" charset="0"/>
              <a:buChar char="•"/>
              <a:defRPr/>
            </a:pPr>
            <a:endParaRPr lang="it-IT" b="1" dirty="0">
              <a:solidFill>
                <a:schemeClr val="accent1">
                  <a:lumMod val="50000"/>
                </a:schemeClr>
              </a:solidFill>
            </a:endParaRPr>
          </a:p>
        </p:txBody>
      </p:sp>
      <p:sp>
        <p:nvSpPr>
          <p:cNvPr id="20484" name="Segnaposto numero diapositiva 2"/>
          <p:cNvSpPr>
            <a:spLocks noGrp="1"/>
          </p:cNvSpPr>
          <p:nvPr>
            <p:ph type="sldNum" sz="quarter" idx="12"/>
          </p:nvPr>
        </p:nvSpPr>
        <p:spPr bwMode="auto">
          <a:noFill/>
          <a:ln>
            <a:miter lim="800000"/>
            <a:headEnd/>
            <a:tailEnd/>
          </a:ln>
        </p:spPr>
        <p:txBody>
          <a:bodyPr/>
          <a:lstStyle/>
          <a:p>
            <a:fld id="{F6B0DC22-CB3E-48D4-B790-643D6138F2C3}" type="slidenum">
              <a:rPr lang="it-IT" altLang="it-IT"/>
              <a:pPr/>
              <a:t>17</a:t>
            </a:fld>
            <a:endParaRPr lang="it-IT" altLang="it-IT"/>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olo 1"/>
          <p:cNvSpPr>
            <a:spLocks noGrp="1"/>
          </p:cNvSpPr>
          <p:nvPr>
            <p:ph type="title"/>
          </p:nvPr>
        </p:nvSpPr>
        <p:spPr>
          <a:xfrm>
            <a:off x="0" y="260350"/>
            <a:ext cx="9144000" cy="1223963"/>
          </a:xfrm>
        </p:spPr>
        <p:txBody>
          <a:bodyPr/>
          <a:lstStyle/>
          <a:p>
            <a:r>
              <a:rPr lang="it-IT" altLang="it-IT" smtClean="0">
                <a:solidFill>
                  <a:srgbClr val="FF0000"/>
                </a:solidFill>
              </a:rPr>
              <a:t>LA RICHIESTA DI RINVIO A GIUDIZIO:</a:t>
            </a:r>
            <a:br>
              <a:rPr lang="it-IT" altLang="it-IT" smtClean="0">
                <a:solidFill>
                  <a:srgbClr val="FF0000"/>
                </a:solidFill>
              </a:rPr>
            </a:br>
            <a:r>
              <a:rPr lang="it-IT" altLang="it-IT" smtClean="0">
                <a:solidFill>
                  <a:srgbClr val="FF0000"/>
                </a:solidFill>
              </a:rPr>
              <a:t>REQUISITI FORMALI</a:t>
            </a:r>
          </a:p>
        </p:txBody>
      </p:sp>
      <p:sp>
        <p:nvSpPr>
          <p:cNvPr id="21507" name="Segnaposto contenuto 2"/>
          <p:cNvSpPr>
            <a:spLocks noGrp="1"/>
          </p:cNvSpPr>
          <p:nvPr>
            <p:ph idx="1"/>
          </p:nvPr>
        </p:nvSpPr>
        <p:spPr>
          <a:xfrm>
            <a:off x="403225" y="1844675"/>
            <a:ext cx="8489950" cy="4752975"/>
          </a:xfrm>
        </p:spPr>
        <p:txBody>
          <a:bodyPr/>
          <a:lstStyle/>
          <a:p>
            <a:pPr marL="0" indent="0" algn="just">
              <a:buFont typeface="Arial" panose="020B0604020202020204" pitchFamily="34" charset="0"/>
              <a:buNone/>
              <a:defRPr/>
            </a:pPr>
            <a:r>
              <a:rPr lang="it-IT" sz="2200" b="1" dirty="0">
                <a:solidFill>
                  <a:schemeClr val="accent1">
                    <a:lumMod val="50000"/>
                  </a:schemeClr>
                </a:solidFill>
              </a:rPr>
              <a:t>Art. 417 </a:t>
            </a:r>
            <a:r>
              <a:rPr lang="it-IT" sz="2200" b="1" dirty="0" err="1">
                <a:solidFill>
                  <a:schemeClr val="accent1">
                    <a:lumMod val="50000"/>
                  </a:schemeClr>
                </a:solidFill>
              </a:rPr>
              <a:t>cpp</a:t>
            </a:r>
            <a:endParaRPr lang="it-IT" sz="2200" b="1" dirty="0">
              <a:solidFill>
                <a:schemeClr val="accent1">
                  <a:lumMod val="50000"/>
                </a:schemeClr>
              </a:solidFill>
            </a:endParaRPr>
          </a:p>
          <a:p>
            <a:pPr marL="0" indent="0" algn="just">
              <a:buFont typeface="Arial" panose="020B0604020202020204" pitchFamily="34" charset="0"/>
              <a:buNone/>
              <a:defRPr/>
            </a:pPr>
            <a:r>
              <a:rPr lang="it-IT" sz="2200" dirty="0">
                <a:solidFill>
                  <a:schemeClr val="accent1">
                    <a:lumMod val="50000"/>
                  </a:schemeClr>
                </a:solidFill>
              </a:rPr>
              <a:t>La richiesta di rinvio a giudizio contiene:</a:t>
            </a:r>
          </a:p>
          <a:p>
            <a:pPr marL="457200" indent="-457200" algn="just">
              <a:buFont typeface="Arial" panose="020B0604020202020204" pitchFamily="34" charset="0"/>
              <a:buAutoNum type="alphaLcParenR"/>
              <a:defRPr/>
            </a:pPr>
            <a:r>
              <a:rPr lang="it-IT" sz="2200" dirty="0">
                <a:solidFill>
                  <a:schemeClr val="accent1">
                    <a:lumMod val="50000"/>
                  </a:schemeClr>
                </a:solidFill>
              </a:rPr>
              <a:t>le generalità (o altre indicazioni personali) dell’imputato, nonché – laddove ne sia possibile l’identificazione – della persona offesa;</a:t>
            </a:r>
          </a:p>
          <a:p>
            <a:pPr marL="457200" indent="-457200" algn="just">
              <a:buFont typeface="Arial" panose="020B0604020202020204" pitchFamily="34" charset="0"/>
              <a:buAutoNum type="alphaLcParenR"/>
              <a:defRPr/>
            </a:pPr>
            <a:r>
              <a:rPr lang="it-IT" sz="2200" dirty="0">
                <a:solidFill>
                  <a:schemeClr val="accent1">
                    <a:lumMod val="50000"/>
                  </a:schemeClr>
                </a:solidFill>
              </a:rPr>
              <a:t>l’enunciazione, in forma chiara e precisa, del fatto, delle circostanze aggravanti e di quelle che possono comportare l’applicazione di misure di sicurezza, con l’indicazione dei relativi articoli di legge;</a:t>
            </a:r>
          </a:p>
          <a:p>
            <a:pPr marL="457200" indent="-457200" algn="just">
              <a:buFont typeface="Arial" panose="020B0604020202020204" pitchFamily="34" charset="0"/>
              <a:buAutoNum type="alphaLcParenR"/>
              <a:defRPr/>
            </a:pPr>
            <a:r>
              <a:rPr lang="it-IT" sz="2200" dirty="0">
                <a:solidFill>
                  <a:schemeClr val="accent1">
                    <a:lumMod val="50000"/>
                  </a:schemeClr>
                </a:solidFill>
              </a:rPr>
              <a:t>l’indicazione delle fonti di prova acquisite;</a:t>
            </a:r>
          </a:p>
          <a:p>
            <a:pPr marL="457200" indent="-457200" algn="just">
              <a:buFont typeface="Arial" panose="020B0604020202020204" pitchFamily="34" charset="0"/>
              <a:buAutoNum type="alphaLcParenR"/>
              <a:defRPr/>
            </a:pPr>
            <a:r>
              <a:rPr lang="it-IT" sz="2200" dirty="0">
                <a:solidFill>
                  <a:schemeClr val="accent1">
                    <a:lumMod val="50000"/>
                  </a:schemeClr>
                </a:solidFill>
              </a:rPr>
              <a:t>la domanda al giudice di emissione del decreto che dispone il giudizio;</a:t>
            </a:r>
          </a:p>
          <a:p>
            <a:pPr marL="457200" indent="-457200" algn="just">
              <a:buFont typeface="Arial" panose="020B0604020202020204" pitchFamily="34" charset="0"/>
              <a:buAutoNum type="alphaLcParenR"/>
              <a:defRPr/>
            </a:pPr>
            <a:r>
              <a:rPr lang="it-IT" sz="2200" dirty="0">
                <a:solidFill>
                  <a:schemeClr val="accent1">
                    <a:lumMod val="50000"/>
                  </a:schemeClr>
                </a:solidFill>
              </a:rPr>
              <a:t>la data e la sottoscrizione.</a:t>
            </a:r>
            <a:endParaRPr lang="it-IT" dirty="0">
              <a:solidFill>
                <a:schemeClr val="accent1">
                  <a:lumMod val="50000"/>
                </a:schemeClr>
              </a:solidFill>
            </a:endParaRPr>
          </a:p>
          <a:p>
            <a:pPr algn="just">
              <a:buFont typeface="Arial" panose="020B0604020202020204" pitchFamily="34" charset="0"/>
              <a:buChar char="•"/>
              <a:defRPr/>
            </a:pPr>
            <a:endParaRPr lang="it-IT" b="1" dirty="0">
              <a:solidFill>
                <a:schemeClr val="accent1">
                  <a:lumMod val="50000"/>
                </a:schemeClr>
              </a:solidFill>
            </a:endParaRPr>
          </a:p>
        </p:txBody>
      </p:sp>
      <p:sp>
        <p:nvSpPr>
          <p:cNvPr id="21508" name="Segnaposto numero diapositiva 2"/>
          <p:cNvSpPr>
            <a:spLocks noGrp="1"/>
          </p:cNvSpPr>
          <p:nvPr>
            <p:ph type="sldNum" sz="quarter" idx="12"/>
          </p:nvPr>
        </p:nvSpPr>
        <p:spPr bwMode="auto">
          <a:noFill/>
          <a:ln>
            <a:miter lim="800000"/>
            <a:headEnd/>
            <a:tailEnd/>
          </a:ln>
        </p:spPr>
        <p:txBody>
          <a:bodyPr/>
          <a:lstStyle/>
          <a:p>
            <a:fld id="{A8A4D450-0B1C-4D86-A78C-6E1B29A0AC53}" type="slidenum">
              <a:rPr lang="it-IT" altLang="it-IT"/>
              <a:pPr/>
              <a:t>18</a:t>
            </a:fld>
            <a:endParaRPr lang="it-IT" altLang="it-IT"/>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olo 1"/>
          <p:cNvSpPr>
            <a:spLocks noGrp="1"/>
          </p:cNvSpPr>
          <p:nvPr>
            <p:ph type="title"/>
          </p:nvPr>
        </p:nvSpPr>
        <p:spPr>
          <a:xfrm>
            <a:off x="0" y="274638"/>
            <a:ext cx="9144000" cy="1714500"/>
          </a:xfrm>
        </p:spPr>
        <p:txBody>
          <a:bodyPr/>
          <a:lstStyle/>
          <a:p>
            <a:r>
              <a:rPr lang="it-IT" altLang="it-IT" smtClean="0">
                <a:solidFill>
                  <a:srgbClr val="FF0000"/>
                </a:solidFill>
              </a:rPr>
              <a:t>LA RICHIESTA DI RINVIO A GIUDIZIO:</a:t>
            </a:r>
            <a:br>
              <a:rPr lang="it-IT" altLang="it-IT" smtClean="0">
                <a:solidFill>
                  <a:srgbClr val="FF0000"/>
                </a:solidFill>
              </a:rPr>
            </a:br>
            <a:r>
              <a:rPr lang="it-IT" altLang="it-IT" smtClean="0">
                <a:solidFill>
                  <a:srgbClr val="FF0000"/>
                </a:solidFill>
              </a:rPr>
              <a:t>FISSAZIONE DELL’UDIENZA</a:t>
            </a:r>
            <a:endParaRPr lang="it-IT" altLang="it-IT" smtClean="0"/>
          </a:p>
        </p:txBody>
      </p:sp>
      <p:sp>
        <p:nvSpPr>
          <p:cNvPr id="3" name="Segnaposto contenuto 2"/>
          <p:cNvSpPr>
            <a:spLocks noGrp="1"/>
          </p:cNvSpPr>
          <p:nvPr>
            <p:ph idx="1"/>
          </p:nvPr>
        </p:nvSpPr>
        <p:spPr>
          <a:xfrm>
            <a:off x="323850" y="2492375"/>
            <a:ext cx="8569325" cy="3960813"/>
          </a:xfrm>
        </p:spPr>
        <p:txBody>
          <a:bodyPr/>
          <a:lstStyle/>
          <a:p>
            <a:pPr marL="0" indent="0" algn="just">
              <a:buFont typeface="Arial" panose="020B0604020202020204" pitchFamily="34" charset="0"/>
              <a:buNone/>
              <a:defRPr/>
            </a:pPr>
            <a:r>
              <a:rPr lang="it-IT" sz="2400" b="1" dirty="0">
                <a:solidFill>
                  <a:schemeClr val="accent1">
                    <a:lumMod val="50000"/>
                  </a:schemeClr>
                </a:solidFill>
              </a:rPr>
              <a:t>Art. 418 </a:t>
            </a:r>
            <a:r>
              <a:rPr lang="it-IT" sz="2400" b="1" dirty="0" err="1">
                <a:solidFill>
                  <a:schemeClr val="accent1">
                    <a:lumMod val="50000"/>
                  </a:schemeClr>
                </a:solidFill>
              </a:rPr>
              <a:t>cpp</a:t>
            </a:r>
            <a:endParaRPr lang="it-IT" sz="2400" b="1" dirty="0">
              <a:solidFill>
                <a:schemeClr val="accent1">
                  <a:lumMod val="50000"/>
                </a:schemeClr>
              </a:solidFill>
            </a:endParaRPr>
          </a:p>
          <a:p>
            <a:pPr marL="0" indent="0" algn="just">
              <a:buFont typeface="Arial" panose="020B0604020202020204" pitchFamily="34" charset="0"/>
              <a:buNone/>
              <a:defRPr/>
            </a:pPr>
            <a:r>
              <a:rPr lang="it-IT" sz="2400" dirty="0">
                <a:solidFill>
                  <a:schemeClr val="accent1">
                    <a:lumMod val="50000"/>
                  </a:schemeClr>
                </a:solidFill>
              </a:rPr>
              <a:t>Entro cinque giorni dal deposito della richiesta il Giudice fissa con decreto il giorno, l’ora e il luogo dell’udienza che si svolge in camera di consiglio.</a:t>
            </a:r>
          </a:p>
          <a:p>
            <a:pPr marL="0" indent="0" algn="just">
              <a:buFont typeface="Arial" panose="020B0604020202020204" pitchFamily="34" charset="0"/>
              <a:buNone/>
              <a:defRPr/>
            </a:pPr>
            <a:r>
              <a:rPr lang="it-IT" sz="2400" dirty="0">
                <a:solidFill>
                  <a:schemeClr val="accent1">
                    <a:lumMod val="50000"/>
                  </a:schemeClr>
                </a:solidFill>
              </a:rPr>
              <a:t>Se l’imputato è privo del difensore di fiducia, il Giudice ne nomina uno d’ufficio.</a:t>
            </a:r>
          </a:p>
          <a:p>
            <a:pPr marL="0" indent="0" algn="just">
              <a:buFont typeface="Arial" panose="020B0604020202020204" pitchFamily="34" charset="0"/>
              <a:buNone/>
              <a:defRPr/>
            </a:pPr>
            <a:r>
              <a:rPr lang="it-IT" sz="2400" dirty="0">
                <a:solidFill>
                  <a:schemeClr val="accent1">
                    <a:lumMod val="50000"/>
                  </a:schemeClr>
                </a:solidFill>
              </a:rPr>
              <a:t>Tra la data del deposito della richiesta e la data dell’udienza non può intercorrere un termine superiore a 30 giorni.</a:t>
            </a:r>
          </a:p>
          <a:p>
            <a:pPr marL="0" indent="0" algn="just">
              <a:buFont typeface="Arial" panose="020B0604020202020204" pitchFamily="34" charset="0"/>
              <a:buNone/>
              <a:defRPr/>
            </a:pPr>
            <a:endParaRPr lang="it-IT" sz="2400" dirty="0">
              <a:solidFill>
                <a:schemeClr val="accent1">
                  <a:lumMod val="50000"/>
                </a:schemeClr>
              </a:solidFill>
            </a:endParaRPr>
          </a:p>
          <a:p>
            <a:pPr marL="0" indent="0" algn="just">
              <a:buFont typeface="Arial" panose="020B0604020202020204" pitchFamily="34" charset="0"/>
              <a:buNone/>
              <a:defRPr/>
            </a:pPr>
            <a:endParaRPr lang="it-IT" sz="2400" dirty="0">
              <a:solidFill>
                <a:schemeClr val="accent1">
                  <a:lumMod val="50000"/>
                </a:schemeClr>
              </a:solidFill>
            </a:endParaRPr>
          </a:p>
          <a:p>
            <a:pPr marL="0" indent="0" algn="just">
              <a:buFont typeface="Arial" panose="020B0604020202020204" pitchFamily="34" charset="0"/>
              <a:buNone/>
              <a:defRPr/>
            </a:pPr>
            <a:endParaRPr lang="it-IT" sz="2400" dirty="0">
              <a:solidFill>
                <a:schemeClr val="accent1">
                  <a:lumMod val="50000"/>
                </a:schemeClr>
              </a:solidFill>
            </a:endParaRPr>
          </a:p>
          <a:p>
            <a:pPr marL="0" indent="0" algn="just">
              <a:buFont typeface="Arial" panose="020B0604020202020204" pitchFamily="34" charset="0"/>
              <a:buNone/>
              <a:defRPr/>
            </a:pPr>
            <a:endParaRPr lang="it-IT" sz="2400" dirty="0">
              <a:solidFill>
                <a:schemeClr val="accent1">
                  <a:lumMod val="50000"/>
                </a:schemeClr>
              </a:solidFill>
            </a:endParaRPr>
          </a:p>
          <a:p>
            <a:pPr marL="0" indent="0">
              <a:buFont typeface="Arial" panose="020B0604020202020204" pitchFamily="34" charset="0"/>
              <a:buNone/>
              <a:defRPr/>
            </a:pPr>
            <a:endParaRPr lang="it-IT" dirty="0"/>
          </a:p>
        </p:txBody>
      </p:sp>
      <p:sp>
        <p:nvSpPr>
          <p:cNvPr id="22532" name="Segnaposto numero diapositiva 3"/>
          <p:cNvSpPr>
            <a:spLocks noGrp="1"/>
          </p:cNvSpPr>
          <p:nvPr>
            <p:ph type="sldNum" sz="quarter" idx="12"/>
          </p:nvPr>
        </p:nvSpPr>
        <p:spPr bwMode="auto">
          <a:noFill/>
          <a:ln>
            <a:miter lim="800000"/>
            <a:headEnd/>
            <a:tailEnd/>
          </a:ln>
        </p:spPr>
        <p:txBody>
          <a:bodyPr/>
          <a:lstStyle/>
          <a:p>
            <a:fld id="{B544595E-8623-4C3E-A234-F13AFB3D9F34}" type="slidenum">
              <a:rPr lang="it-IT" altLang="it-IT"/>
              <a:pPr/>
              <a:t>19</a:t>
            </a:fld>
            <a:endParaRPr lang="it-IT" altLang="it-IT"/>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79388" y="2060575"/>
            <a:ext cx="8496300" cy="4797425"/>
          </a:xfrm>
        </p:spPr>
        <p:txBody>
          <a:bodyPr>
            <a:normAutofit fontScale="85000" lnSpcReduction="10000"/>
          </a:bodyPr>
          <a:lstStyle/>
          <a:p>
            <a:pPr algn="just">
              <a:buFont typeface="Arial" panose="020B0604020202020204" pitchFamily="34" charset="0"/>
              <a:buNone/>
              <a:defRPr/>
            </a:pPr>
            <a:r>
              <a:rPr lang="it-IT" dirty="0"/>
              <a:t>	</a:t>
            </a:r>
            <a:r>
              <a:rPr lang="it-IT" dirty="0">
                <a:solidFill>
                  <a:schemeClr val="accent1">
                    <a:lumMod val="50000"/>
                  </a:schemeClr>
                </a:solidFill>
              </a:rPr>
              <a:t>Le </a:t>
            </a:r>
            <a:r>
              <a:rPr lang="it-IT" b="1" dirty="0">
                <a:solidFill>
                  <a:schemeClr val="accent1">
                    <a:lumMod val="50000"/>
                  </a:schemeClr>
                </a:solidFill>
              </a:rPr>
              <a:t>indagini preliminari </a:t>
            </a:r>
            <a:r>
              <a:rPr lang="it-IT" dirty="0">
                <a:solidFill>
                  <a:schemeClr val="accent1">
                    <a:lumMod val="50000"/>
                  </a:schemeClr>
                </a:solidFill>
              </a:rPr>
              <a:t>costituiscono la </a:t>
            </a:r>
            <a:r>
              <a:rPr lang="it-IT" b="1" dirty="0">
                <a:solidFill>
                  <a:schemeClr val="accent1">
                    <a:lumMod val="50000"/>
                  </a:schemeClr>
                </a:solidFill>
              </a:rPr>
              <a:t>prima fase </a:t>
            </a:r>
            <a:r>
              <a:rPr lang="it-IT" dirty="0">
                <a:solidFill>
                  <a:schemeClr val="accent1">
                    <a:lumMod val="50000"/>
                  </a:schemeClr>
                </a:solidFill>
              </a:rPr>
              <a:t>del procedimento penale.</a:t>
            </a:r>
          </a:p>
          <a:p>
            <a:pPr algn="just">
              <a:buFont typeface="Arial" panose="020B0604020202020204" pitchFamily="34" charset="0"/>
              <a:buNone/>
              <a:defRPr/>
            </a:pPr>
            <a:r>
              <a:rPr lang="it-IT" dirty="0">
                <a:solidFill>
                  <a:schemeClr val="accent1">
                    <a:lumMod val="50000"/>
                  </a:schemeClr>
                </a:solidFill>
              </a:rPr>
              <a:t>	Tale fase inizia quando la </a:t>
            </a:r>
            <a:r>
              <a:rPr lang="it-IT" b="1" dirty="0">
                <a:solidFill>
                  <a:schemeClr val="accent1">
                    <a:lumMod val="50000"/>
                  </a:schemeClr>
                </a:solidFill>
              </a:rPr>
              <a:t>notizia di reato </a:t>
            </a:r>
            <a:r>
              <a:rPr lang="it-IT" dirty="0">
                <a:solidFill>
                  <a:schemeClr val="accent1">
                    <a:lumMod val="50000"/>
                  </a:schemeClr>
                </a:solidFill>
              </a:rPr>
              <a:t>perviene alla polizia giudiziaria o al Pubblico Ministero e termina con l’esercizio dell’</a:t>
            </a:r>
            <a:r>
              <a:rPr lang="it-IT" b="1" dirty="0">
                <a:solidFill>
                  <a:schemeClr val="accent1">
                    <a:lumMod val="50000"/>
                  </a:schemeClr>
                </a:solidFill>
              </a:rPr>
              <a:t>azione penale </a:t>
            </a:r>
            <a:r>
              <a:rPr lang="it-IT" dirty="0">
                <a:solidFill>
                  <a:schemeClr val="accent1">
                    <a:lumMod val="50000"/>
                  </a:schemeClr>
                </a:solidFill>
              </a:rPr>
              <a:t>o con l’</a:t>
            </a:r>
            <a:r>
              <a:rPr lang="it-IT" b="1" dirty="0">
                <a:solidFill>
                  <a:schemeClr val="accent1">
                    <a:lumMod val="50000"/>
                  </a:schemeClr>
                </a:solidFill>
              </a:rPr>
              <a:t>archiviazione</a:t>
            </a:r>
            <a:r>
              <a:rPr lang="it-IT" dirty="0">
                <a:solidFill>
                  <a:schemeClr val="accent1">
                    <a:lumMod val="50000"/>
                  </a:schemeClr>
                </a:solidFill>
              </a:rPr>
              <a:t>.</a:t>
            </a:r>
          </a:p>
          <a:p>
            <a:pPr algn="just">
              <a:buFont typeface="Arial" panose="020B0604020202020204" pitchFamily="34" charset="0"/>
              <a:buNone/>
              <a:defRPr/>
            </a:pPr>
            <a:r>
              <a:rPr lang="it-IT" dirty="0">
                <a:solidFill>
                  <a:schemeClr val="accent1">
                    <a:lumMod val="50000"/>
                  </a:schemeClr>
                </a:solidFill>
              </a:rPr>
              <a:t>	Le indagini preliminari consistono nelle investigazioni svolte dal </a:t>
            </a:r>
            <a:r>
              <a:rPr lang="it-IT" b="1" dirty="0">
                <a:solidFill>
                  <a:schemeClr val="accent1">
                    <a:lumMod val="50000"/>
                  </a:schemeClr>
                </a:solidFill>
              </a:rPr>
              <a:t>Pubblico Ministero </a:t>
            </a:r>
            <a:r>
              <a:rPr lang="it-IT" dirty="0">
                <a:solidFill>
                  <a:schemeClr val="accent1">
                    <a:lumMod val="50000"/>
                  </a:schemeClr>
                </a:solidFill>
              </a:rPr>
              <a:t>e dalla </a:t>
            </a:r>
            <a:r>
              <a:rPr lang="it-IT" b="1" dirty="0">
                <a:solidFill>
                  <a:schemeClr val="accent1">
                    <a:lumMod val="50000"/>
                  </a:schemeClr>
                </a:solidFill>
              </a:rPr>
              <a:t>polizia giudiziaria </a:t>
            </a:r>
            <a:r>
              <a:rPr lang="it-IT" dirty="0">
                <a:solidFill>
                  <a:schemeClr val="accent1">
                    <a:lumMod val="50000"/>
                  </a:schemeClr>
                </a:solidFill>
              </a:rPr>
              <a:t>e sono caratterizzate dalla </a:t>
            </a:r>
            <a:r>
              <a:rPr lang="it-IT" b="1" dirty="0">
                <a:solidFill>
                  <a:schemeClr val="accent1">
                    <a:lumMod val="50000"/>
                  </a:schemeClr>
                </a:solidFill>
              </a:rPr>
              <a:t>segretezza</a:t>
            </a:r>
            <a:r>
              <a:rPr lang="it-IT" dirty="0">
                <a:solidFill>
                  <a:schemeClr val="accent1">
                    <a:lumMod val="50000"/>
                  </a:schemeClr>
                </a:solidFill>
              </a:rPr>
              <a:t>.</a:t>
            </a:r>
          </a:p>
          <a:p>
            <a:pPr algn="just">
              <a:buFont typeface="Arial" panose="020B0604020202020204" pitchFamily="34" charset="0"/>
              <a:buNone/>
              <a:defRPr/>
            </a:pPr>
            <a:r>
              <a:rPr lang="it-IT" dirty="0">
                <a:solidFill>
                  <a:schemeClr val="accent1">
                    <a:lumMod val="50000"/>
                  </a:schemeClr>
                </a:solidFill>
              </a:rPr>
              <a:t>	Per tale ragione, di regola, gli atti di indagine non sono utilizzabili ai fini della decisione finale assunta all’esito del dibattimento.</a:t>
            </a:r>
          </a:p>
        </p:txBody>
      </p:sp>
      <p:sp>
        <p:nvSpPr>
          <p:cNvPr id="4" name="Titolo 3"/>
          <p:cNvSpPr txBox="1">
            <a:spLocks/>
          </p:cNvSpPr>
          <p:nvPr/>
        </p:nvSpPr>
        <p:spPr>
          <a:xfrm>
            <a:off x="0" y="260350"/>
            <a:ext cx="9144000" cy="1655763"/>
          </a:xfrm>
          <a:prstGeom prst="rect">
            <a:avLst/>
          </a:prstGeom>
        </p:spPr>
        <p:txBody>
          <a:bodyPr anchor="ctr">
            <a:normAutofit fontScale="97500"/>
          </a:bodyPr>
          <a:lstStyle/>
          <a:p>
            <a:pPr algn="ctr">
              <a:defRPr/>
            </a:pPr>
            <a:r>
              <a:rPr lang="it-IT" sz="4500" dirty="0">
                <a:solidFill>
                  <a:srgbClr val="FF0000"/>
                </a:solidFill>
                <a:latin typeface="+mj-lt"/>
              </a:rPr>
              <a:t>LE INDAGINI PRELIMINARI:</a:t>
            </a:r>
          </a:p>
          <a:p>
            <a:pPr algn="ctr">
              <a:defRPr/>
            </a:pPr>
            <a:r>
              <a:rPr lang="it-IT" sz="4500" dirty="0">
                <a:solidFill>
                  <a:srgbClr val="FF0000"/>
                </a:solidFill>
                <a:latin typeface="+mj-lt"/>
              </a:rPr>
              <a:t>CONSIDERAZIONI INTRODUTTIVE</a:t>
            </a:r>
            <a:endParaRPr lang="it-IT" sz="4500" dirty="0">
              <a:latin typeface="+mj-lt"/>
            </a:endParaRPr>
          </a:p>
        </p:txBody>
      </p:sp>
      <p:sp>
        <p:nvSpPr>
          <p:cNvPr id="5124" name="Segnaposto numero diapositiva 4"/>
          <p:cNvSpPr>
            <a:spLocks noGrp="1"/>
          </p:cNvSpPr>
          <p:nvPr>
            <p:ph type="sldNum" sz="quarter" idx="12"/>
          </p:nvPr>
        </p:nvSpPr>
        <p:spPr bwMode="auto">
          <a:noFill/>
          <a:ln>
            <a:miter lim="800000"/>
            <a:headEnd/>
            <a:tailEnd/>
          </a:ln>
        </p:spPr>
        <p:txBody>
          <a:bodyPr/>
          <a:lstStyle/>
          <a:p>
            <a:fld id="{CA84C404-6571-486E-8371-4FB75AE11A0A}" type="slidenum">
              <a:rPr lang="it-IT" altLang="it-IT"/>
              <a:pPr/>
              <a:t>2</a:t>
            </a:fld>
            <a:endParaRPr lang="it-IT" altLang="it-IT"/>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olo 1"/>
          <p:cNvSpPr>
            <a:spLocks noGrp="1"/>
          </p:cNvSpPr>
          <p:nvPr>
            <p:ph type="title"/>
          </p:nvPr>
        </p:nvSpPr>
        <p:spPr>
          <a:xfrm>
            <a:off x="20638" y="115888"/>
            <a:ext cx="9144000" cy="1800225"/>
          </a:xfrm>
        </p:spPr>
        <p:txBody>
          <a:bodyPr/>
          <a:lstStyle/>
          <a:p>
            <a:r>
              <a:rPr lang="it-IT" altLang="it-IT" smtClean="0">
                <a:solidFill>
                  <a:srgbClr val="FF0000"/>
                </a:solidFill>
              </a:rPr>
              <a:t>LA RICHIESTA DI RINVIO A GIUDIZIO:</a:t>
            </a:r>
            <a:br>
              <a:rPr lang="it-IT" altLang="it-IT" smtClean="0">
                <a:solidFill>
                  <a:srgbClr val="FF0000"/>
                </a:solidFill>
              </a:rPr>
            </a:br>
            <a:r>
              <a:rPr lang="it-IT" altLang="it-IT" smtClean="0">
                <a:solidFill>
                  <a:srgbClr val="FF0000"/>
                </a:solidFill>
              </a:rPr>
              <a:t>GIURISPRUDENZA</a:t>
            </a:r>
            <a:endParaRPr lang="it-IT" altLang="it-IT" smtClean="0"/>
          </a:p>
        </p:txBody>
      </p:sp>
      <p:sp>
        <p:nvSpPr>
          <p:cNvPr id="3" name="Segnaposto contenuto 2"/>
          <p:cNvSpPr>
            <a:spLocks noGrp="1"/>
          </p:cNvSpPr>
          <p:nvPr>
            <p:ph idx="1"/>
          </p:nvPr>
        </p:nvSpPr>
        <p:spPr>
          <a:xfrm>
            <a:off x="0" y="1916113"/>
            <a:ext cx="8532813" cy="4681537"/>
          </a:xfrm>
        </p:spPr>
        <p:txBody>
          <a:bodyPr/>
          <a:lstStyle/>
          <a:p>
            <a:pPr marL="542925" indent="87313" algn="just" defTabSz="542925">
              <a:buFont typeface="Arial" charset="0"/>
              <a:buNone/>
              <a:defRPr/>
            </a:pPr>
            <a:r>
              <a:rPr lang="it-IT" sz="2000" i="1" dirty="0">
                <a:solidFill>
                  <a:schemeClr val="accent1">
                    <a:lumMod val="50000"/>
                  </a:schemeClr>
                </a:solidFill>
              </a:rPr>
              <a:t>«E’ affetto da </a:t>
            </a:r>
            <a:r>
              <a:rPr lang="it-IT" sz="2000" b="1" i="1" dirty="0">
                <a:solidFill>
                  <a:schemeClr val="accent1">
                    <a:lumMod val="50000"/>
                  </a:schemeClr>
                </a:solidFill>
              </a:rPr>
              <a:t>abnormità</a:t>
            </a:r>
            <a:r>
              <a:rPr lang="it-IT" sz="2000" i="1" dirty="0">
                <a:solidFill>
                  <a:schemeClr val="accent1">
                    <a:lumMod val="50000"/>
                  </a:schemeClr>
                </a:solidFill>
              </a:rPr>
              <a:t> il provvedimento con cui il giudice dell’udienza preliminare dispone la </a:t>
            </a:r>
            <a:r>
              <a:rPr lang="it-IT" sz="2000" b="1" i="1" dirty="0">
                <a:solidFill>
                  <a:schemeClr val="accent1">
                    <a:lumMod val="50000"/>
                  </a:schemeClr>
                </a:solidFill>
              </a:rPr>
              <a:t>restituzione degli atti </a:t>
            </a:r>
            <a:r>
              <a:rPr lang="it-IT" sz="2000" i="1" dirty="0">
                <a:solidFill>
                  <a:schemeClr val="accent1">
                    <a:lumMod val="50000"/>
                  </a:schemeClr>
                </a:solidFill>
              </a:rPr>
              <a:t>al pubblico ministero per genericità o indeterminatezza dell’imputazione, senza avergli </a:t>
            </a:r>
            <a:r>
              <a:rPr lang="it-IT" sz="2000" b="1" i="1" dirty="0">
                <a:solidFill>
                  <a:schemeClr val="accent1">
                    <a:lumMod val="50000"/>
                  </a:schemeClr>
                </a:solidFill>
              </a:rPr>
              <a:t>previamente richiesto di precisarla</a:t>
            </a:r>
            <a:r>
              <a:rPr lang="it-IT" sz="2000" i="1" dirty="0">
                <a:solidFill>
                  <a:schemeClr val="accent1">
                    <a:lumMod val="50000"/>
                  </a:schemeClr>
                </a:solidFill>
              </a:rPr>
              <a:t>, poiché, alla luce del principio costituzionale della ragionevole durata del processo, è configurabile il vizio dell’abnormità in ogni fattispecie di indebita regressione del procedimento in grado di alterare l’ordinata sequenza logico-cronologica.» </a:t>
            </a:r>
            <a:r>
              <a:rPr lang="it-IT" sz="2000" dirty="0">
                <a:solidFill>
                  <a:schemeClr val="accent1">
                    <a:lumMod val="50000"/>
                  </a:schemeClr>
                </a:solidFill>
              </a:rPr>
              <a:t>(Cass., S.U., 20 dicembre 2007, n° 5307)</a:t>
            </a:r>
          </a:p>
          <a:p>
            <a:pPr marL="542925" indent="87313" algn="just" defTabSz="542925">
              <a:buFont typeface="Arial" charset="0"/>
              <a:buNone/>
              <a:defRPr/>
            </a:pPr>
            <a:endParaRPr lang="it-IT" sz="2000" i="1" dirty="0">
              <a:solidFill>
                <a:schemeClr val="accent1">
                  <a:lumMod val="50000"/>
                </a:schemeClr>
              </a:solidFill>
            </a:endParaRPr>
          </a:p>
          <a:p>
            <a:pPr marL="542925" indent="87313" algn="just" defTabSz="542925">
              <a:buFont typeface="Arial" charset="0"/>
              <a:buNone/>
              <a:defRPr/>
            </a:pPr>
            <a:r>
              <a:rPr lang="it-IT" sz="2000" i="1" dirty="0">
                <a:solidFill>
                  <a:schemeClr val="accent1">
                    <a:lumMod val="50000"/>
                  </a:schemeClr>
                </a:solidFill>
              </a:rPr>
              <a:t>«L’</a:t>
            </a:r>
            <a:r>
              <a:rPr lang="it-IT" sz="2000" b="1" i="1" dirty="0">
                <a:solidFill>
                  <a:schemeClr val="accent1">
                    <a:lumMod val="50000"/>
                  </a:schemeClr>
                </a:solidFill>
              </a:rPr>
              <a:t>omessa enunciazione del fatto </a:t>
            </a:r>
            <a:r>
              <a:rPr lang="it-IT" sz="2000" i="1" dirty="0">
                <a:solidFill>
                  <a:schemeClr val="accent1">
                    <a:lumMod val="50000"/>
                  </a:schemeClr>
                </a:solidFill>
              </a:rPr>
              <a:t>in relazione alla condotta tipica del reato integra un’ipotesi di </a:t>
            </a:r>
            <a:r>
              <a:rPr lang="it-IT" sz="2000" b="1" i="1" dirty="0">
                <a:solidFill>
                  <a:schemeClr val="accent1">
                    <a:lumMod val="50000"/>
                  </a:schemeClr>
                </a:solidFill>
              </a:rPr>
              <a:t>nullità assoluta </a:t>
            </a:r>
            <a:r>
              <a:rPr lang="it-IT" sz="2000" i="1" dirty="0">
                <a:solidFill>
                  <a:schemeClr val="accent1">
                    <a:lumMod val="50000"/>
                  </a:schemeClr>
                </a:solidFill>
              </a:rPr>
              <a:t>della richiesta di rinvio a giudizio, ai sensi dell’art. 179, comma I </a:t>
            </a:r>
            <a:r>
              <a:rPr lang="it-IT" sz="2000" i="1" dirty="0" err="1">
                <a:solidFill>
                  <a:schemeClr val="accent1">
                    <a:lumMod val="50000"/>
                  </a:schemeClr>
                </a:solidFill>
              </a:rPr>
              <a:t>cpp</a:t>
            </a:r>
            <a:r>
              <a:rPr lang="it-IT" sz="2000" i="1" dirty="0">
                <a:solidFill>
                  <a:schemeClr val="accent1">
                    <a:lumMod val="50000"/>
                  </a:schemeClr>
                </a:solidFill>
              </a:rPr>
              <a:t>, per inosservanza delle disposizioni che concernono l’iniziativa del Pubblico Ministero nell’esercizio dell’azione penale.»</a:t>
            </a:r>
            <a:r>
              <a:rPr lang="it-IT" sz="2000" dirty="0">
                <a:solidFill>
                  <a:schemeClr val="accent1">
                    <a:lumMod val="50000"/>
                  </a:schemeClr>
                </a:solidFill>
              </a:rPr>
              <a:t> (</a:t>
            </a:r>
            <a:r>
              <a:rPr lang="it-IT" sz="2000" dirty="0" err="1">
                <a:solidFill>
                  <a:schemeClr val="accent1">
                    <a:lumMod val="50000"/>
                  </a:schemeClr>
                </a:solidFill>
              </a:rPr>
              <a:t>Cass</a:t>
            </a:r>
            <a:r>
              <a:rPr lang="it-IT" sz="2000" dirty="0">
                <a:solidFill>
                  <a:schemeClr val="accent1">
                    <a:lumMod val="50000"/>
                  </a:schemeClr>
                </a:solidFill>
              </a:rPr>
              <a:t>., 3 febbraio 2015, n° 9659)</a:t>
            </a:r>
          </a:p>
          <a:p>
            <a:pPr>
              <a:buFont typeface="Arial" panose="020B0604020202020204" pitchFamily="34" charset="0"/>
              <a:buChar char="•"/>
              <a:defRPr/>
            </a:pPr>
            <a:endParaRPr lang="it-IT" dirty="0"/>
          </a:p>
        </p:txBody>
      </p:sp>
      <p:sp>
        <p:nvSpPr>
          <p:cNvPr id="23556" name="Segnaposto numero diapositiva 3"/>
          <p:cNvSpPr>
            <a:spLocks noGrp="1"/>
          </p:cNvSpPr>
          <p:nvPr>
            <p:ph type="sldNum" sz="quarter" idx="12"/>
          </p:nvPr>
        </p:nvSpPr>
        <p:spPr bwMode="auto">
          <a:noFill/>
          <a:ln>
            <a:miter lim="800000"/>
            <a:headEnd/>
            <a:tailEnd/>
          </a:ln>
        </p:spPr>
        <p:txBody>
          <a:bodyPr/>
          <a:lstStyle/>
          <a:p>
            <a:fld id="{9C4C748A-A85B-43A6-9958-D0F36CBBC815}" type="slidenum">
              <a:rPr lang="it-IT" altLang="it-IT"/>
              <a:pPr/>
              <a:t>20</a:t>
            </a:fld>
            <a:endParaRPr lang="it-IT" altLang="it-IT"/>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olo 1"/>
          <p:cNvSpPr>
            <a:spLocks noGrp="1"/>
          </p:cNvSpPr>
          <p:nvPr>
            <p:ph type="title"/>
          </p:nvPr>
        </p:nvSpPr>
        <p:spPr>
          <a:xfrm>
            <a:off x="457200" y="274638"/>
            <a:ext cx="8229600" cy="1354137"/>
          </a:xfrm>
        </p:spPr>
        <p:txBody>
          <a:bodyPr/>
          <a:lstStyle/>
          <a:p>
            <a:r>
              <a:rPr lang="it-IT" altLang="it-IT" smtClean="0">
                <a:solidFill>
                  <a:srgbClr val="FF0000"/>
                </a:solidFill>
              </a:rPr>
              <a:t>IL PROCEDIMENTO ORDINARIO:</a:t>
            </a:r>
            <a:br>
              <a:rPr lang="it-IT" altLang="it-IT" smtClean="0">
                <a:solidFill>
                  <a:srgbClr val="FF0000"/>
                </a:solidFill>
              </a:rPr>
            </a:br>
            <a:r>
              <a:rPr lang="it-IT" altLang="it-IT" smtClean="0">
                <a:solidFill>
                  <a:srgbClr val="FF0000"/>
                </a:solidFill>
              </a:rPr>
              <a:t>L’UDIENZA PRELIMINARE</a:t>
            </a:r>
            <a:endParaRPr lang="it-IT" altLang="it-IT" smtClean="0"/>
          </a:p>
        </p:txBody>
      </p:sp>
      <p:sp>
        <p:nvSpPr>
          <p:cNvPr id="26627" name="Segnaposto contenuto 2"/>
          <p:cNvSpPr>
            <a:spLocks noGrp="1"/>
          </p:cNvSpPr>
          <p:nvPr>
            <p:ph idx="1"/>
          </p:nvPr>
        </p:nvSpPr>
        <p:spPr>
          <a:xfrm>
            <a:off x="179388" y="1628775"/>
            <a:ext cx="8353425" cy="5040313"/>
          </a:xfrm>
        </p:spPr>
        <p:txBody>
          <a:bodyPr/>
          <a:lstStyle/>
          <a:p>
            <a:pPr algn="just">
              <a:buFont typeface="Arial" panose="020B0604020202020204" pitchFamily="34" charset="0"/>
              <a:buNone/>
              <a:defRPr/>
            </a:pPr>
            <a:r>
              <a:rPr lang="it-IT" sz="2400" dirty="0">
                <a:solidFill>
                  <a:schemeClr val="accent1">
                    <a:lumMod val="50000"/>
                  </a:schemeClr>
                </a:solidFill>
              </a:rPr>
              <a:t>	L’</a:t>
            </a:r>
            <a:r>
              <a:rPr lang="it-IT" sz="2400" b="1" dirty="0">
                <a:solidFill>
                  <a:schemeClr val="accent1">
                    <a:lumMod val="50000"/>
                  </a:schemeClr>
                </a:solidFill>
              </a:rPr>
              <a:t>udienza preliminare </a:t>
            </a:r>
            <a:r>
              <a:rPr lang="it-IT" sz="2400" dirty="0">
                <a:solidFill>
                  <a:schemeClr val="accent1">
                    <a:lumMod val="50000"/>
                  </a:schemeClr>
                </a:solidFill>
              </a:rPr>
              <a:t>è la fase del procedimento penale che ha la funzione di garantire un </a:t>
            </a:r>
            <a:r>
              <a:rPr lang="it-IT" sz="2400" b="1" dirty="0">
                <a:solidFill>
                  <a:schemeClr val="accent1">
                    <a:lumMod val="50000"/>
                  </a:schemeClr>
                </a:solidFill>
              </a:rPr>
              <a:t>controllo giurisdizionale </a:t>
            </a:r>
            <a:r>
              <a:rPr lang="it-IT" sz="2400" dirty="0">
                <a:solidFill>
                  <a:schemeClr val="accent1">
                    <a:lumMod val="50000"/>
                  </a:schemeClr>
                </a:solidFill>
              </a:rPr>
              <a:t>sulla legittimità e sul merito della </a:t>
            </a:r>
            <a:r>
              <a:rPr lang="it-IT" sz="2400" b="1" dirty="0">
                <a:solidFill>
                  <a:schemeClr val="accent1">
                    <a:lumMod val="50000"/>
                  </a:schemeClr>
                </a:solidFill>
              </a:rPr>
              <a:t>richiesta di rinvio a giudizio </a:t>
            </a:r>
            <a:r>
              <a:rPr lang="it-IT" sz="2400" dirty="0">
                <a:solidFill>
                  <a:schemeClr val="accent1">
                    <a:lumMod val="50000"/>
                  </a:schemeClr>
                </a:solidFill>
              </a:rPr>
              <a:t>formulata dal Pubblico Ministero.</a:t>
            </a:r>
          </a:p>
          <a:p>
            <a:pPr algn="just">
              <a:buFont typeface="Arial" panose="020B0604020202020204" pitchFamily="34" charset="0"/>
              <a:buNone/>
              <a:defRPr/>
            </a:pPr>
            <a:endParaRPr lang="it-IT" sz="2400" dirty="0">
              <a:solidFill>
                <a:schemeClr val="accent1">
                  <a:lumMod val="50000"/>
                </a:schemeClr>
              </a:solidFill>
            </a:endParaRPr>
          </a:p>
          <a:p>
            <a:pPr algn="just">
              <a:buFont typeface="Arial" panose="020B0604020202020204" pitchFamily="34" charset="0"/>
              <a:buNone/>
              <a:defRPr/>
            </a:pPr>
            <a:r>
              <a:rPr lang="it-IT" sz="2400" dirty="0">
                <a:solidFill>
                  <a:schemeClr val="accent1">
                    <a:lumMod val="50000"/>
                  </a:schemeClr>
                </a:solidFill>
              </a:rPr>
              <a:t>	L’udienza preliminare può anche fungere da sede di </a:t>
            </a:r>
            <a:r>
              <a:rPr lang="it-IT" sz="2400" b="1" dirty="0">
                <a:solidFill>
                  <a:schemeClr val="accent1">
                    <a:lumMod val="50000"/>
                  </a:schemeClr>
                </a:solidFill>
              </a:rPr>
              <a:t>definizione anticipata del procedimento </a:t>
            </a:r>
            <a:r>
              <a:rPr lang="it-IT" sz="2400" dirty="0">
                <a:solidFill>
                  <a:schemeClr val="accent1">
                    <a:lumMod val="50000"/>
                  </a:schemeClr>
                </a:solidFill>
              </a:rPr>
              <a:t>quando il Giudice accoglie eventuali richieste di </a:t>
            </a:r>
            <a:r>
              <a:rPr lang="it-IT" sz="2400" b="1" dirty="0">
                <a:solidFill>
                  <a:schemeClr val="accent1">
                    <a:lumMod val="50000"/>
                  </a:schemeClr>
                </a:solidFill>
              </a:rPr>
              <a:t>riti alternativi </a:t>
            </a:r>
            <a:r>
              <a:rPr lang="it-IT" sz="2400" dirty="0">
                <a:solidFill>
                  <a:schemeClr val="accent1">
                    <a:lumMod val="50000"/>
                  </a:schemeClr>
                </a:solidFill>
              </a:rPr>
              <a:t>(giudizio abbreviato o patteggiamento).</a:t>
            </a:r>
          </a:p>
          <a:p>
            <a:pPr algn="just">
              <a:buFont typeface="Arial" panose="020B0604020202020204" pitchFamily="34" charset="0"/>
              <a:buNone/>
              <a:defRPr/>
            </a:pPr>
            <a:endParaRPr lang="it-IT" sz="2400" dirty="0">
              <a:solidFill>
                <a:schemeClr val="accent1">
                  <a:lumMod val="50000"/>
                </a:schemeClr>
              </a:solidFill>
            </a:endParaRPr>
          </a:p>
          <a:p>
            <a:pPr algn="just">
              <a:buFont typeface="Arial" panose="020B0604020202020204" pitchFamily="34" charset="0"/>
              <a:buNone/>
              <a:defRPr/>
            </a:pPr>
            <a:r>
              <a:rPr lang="it-IT" sz="2400" dirty="0">
                <a:solidFill>
                  <a:schemeClr val="accent1">
                    <a:lumMod val="50000"/>
                  </a:schemeClr>
                </a:solidFill>
              </a:rPr>
              <a:t>	All’esito dell’udienza preliminare il Giudice può emettere il </a:t>
            </a:r>
            <a:r>
              <a:rPr lang="it-IT" sz="2400" b="1" dirty="0">
                <a:solidFill>
                  <a:schemeClr val="accent1">
                    <a:lumMod val="50000"/>
                  </a:schemeClr>
                </a:solidFill>
              </a:rPr>
              <a:t>decreto che dispone il giudizio </a:t>
            </a:r>
            <a:r>
              <a:rPr lang="it-IT" sz="2400" dirty="0">
                <a:solidFill>
                  <a:schemeClr val="accent1">
                    <a:lumMod val="50000"/>
                  </a:schemeClr>
                </a:solidFill>
              </a:rPr>
              <a:t>(art. 429 </a:t>
            </a:r>
            <a:r>
              <a:rPr lang="it-IT" sz="2400" dirty="0" err="1">
                <a:solidFill>
                  <a:schemeClr val="accent1">
                    <a:lumMod val="50000"/>
                  </a:schemeClr>
                </a:solidFill>
              </a:rPr>
              <a:t>cpp</a:t>
            </a:r>
            <a:r>
              <a:rPr lang="it-IT" sz="2400" dirty="0">
                <a:solidFill>
                  <a:schemeClr val="accent1">
                    <a:lumMod val="50000"/>
                  </a:schemeClr>
                </a:solidFill>
              </a:rPr>
              <a:t>) o la </a:t>
            </a:r>
            <a:r>
              <a:rPr lang="it-IT" sz="2400" b="1" dirty="0">
                <a:solidFill>
                  <a:schemeClr val="accent1">
                    <a:lumMod val="50000"/>
                  </a:schemeClr>
                </a:solidFill>
              </a:rPr>
              <a:t>sentenza di non luogo a procedere</a:t>
            </a:r>
            <a:r>
              <a:rPr lang="it-IT" sz="2400" dirty="0">
                <a:solidFill>
                  <a:schemeClr val="accent1">
                    <a:lumMod val="50000"/>
                  </a:schemeClr>
                </a:solidFill>
              </a:rPr>
              <a:t> (art. 425 </a:t>
            </a:r>
            <a:r>
              <a:rPr lang="it-IT" sz="2400" dirty="0" err="1">
                <a:solidFill>
                  <a:schemeClr val="accent1">
                    <a:lumMod val="50000"/>
                  </a:schemeClr>
                </a:solidFill>
              </a:rPr>
              <a:t>cpp</a:t>
            </a:r>
            <a:r>
              <a:rPr lang="it-IT" sz="2400" dirty="0">
                <a:solidFill>
                  <a:schemeClr val="accent1">
                    <a:lumMod val="50000"/>
                  </a:schemeClr>
                </a:solidFill>
              </a:rPr>
              <a:t>).</a:t>
            </a:r>
          </a:p>
          <a:p>
            <a:pPr algn="just">
              <a:buFont typeface="Arial" panose="020B0604020202020204" pitchFamily="34" charset="0"/>
              <a:buNone/>
              <a:defRPr/>
            </a:pPr>
            <a:endParaRPr lang="it-IT" sz="2400" dirty="0">
              <a:solidFill>
                <a:schemeClr val="accent1">
                  <a:lumMod val="50000"/>
                </a:schemeClr>
              </a:solidFill>
            </a:endParaRPr>
          </a:p>
          <a:p>
            <a:pPr algn="just">
              <a:buFont typeface="Arial" panose="020B0604020202020204" pitchFamily="34" charset="0"/>
              <a:buNone/>
              <a:defRPr/>
            </a:pPr>
            <a:endParaRPr lang="it-IT" sz="2400" dirty="0">
              <a:solidFill>
                <a:schemeClr val="accent1">
                  <a:lumMod val="50000"/>
                </a:schemeClr>
              </a:solidFill>
            </a:endParaRPr>
          </a:p>
          <a:p>
            <a:pPr algn="just">
              <a:buFont typeface="Arial" panose="020B0604020202020204" pitchFamily="34" charset="0"/>
              <a:buNone/>
              <a:defRPr/>
            </a:pPr>
            <a:endParaRPr lang="it-IT" sz="2400" dirty="0">
              <a:solidFill>
                <a:schemeClr val="accent1">
                  <a:lumMod val="50000"/>
                </a:schemeClr>
              </a:solidFill>
            </a:endParaRPr>
          </a:p>
          <a:p>
            <a:pPr>
              <a:buFont typeface="Arial" panose="020B0604020202020204" pitchFamily="34" charset="0"/>
              <a:buChar char="•"/>
              <a:defRPr/>
            </a:pPr>
            <a:endParaRPr lang="it-IT" altLang="it-IT" dirty="0"/>
          </a:p>
        </p:txBody>
      </p:sp>
      <p:sp>
        <p:nvSpPr>
          <p:cNvPr id="24580" name="Segnaposto numero diapositiva 2"/>
          <p:cNvSpPr>
            <a:spLocks noGrp="1"/>
          </p:cNvSpPr>
          <p:nvPr>
            <p:ph type="sldNum" sz="quarter" idx="12"/>
          </p:nvPr>
        </p:nvSpPr>
        <p:spPr bwMode="auto">
          <a:noFill/>
          <a:ln>
            <a:miter lim="800000"/>
            <a:headEnd/>
            <a:tailEnd/>
          </a:ln>
        </p:spPr>
        <p:txBody>
          <a:bodyPr/>
          <a:lstStyle/>
          <a:p>
            <a:fld id="{41F2A73E-B563-4C69-9C31-911715CB7338}" type="slidenum">
              <a:rPr lang="it-IT" altLang="it-IT"/>
              <a:pPr/>
              <a:t>21</a:t>
            </a:fld>
            <a:endParaRPr lang="it-IT" altLang="it-IT"/>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olo 1"/>
          <p:cNvSpPr>
            <a:spLocks noGrp="1"/>
          </p:cNvSpPr>
          <p:nvPr>
            <p:ph type="title"/>
          </p:nvPr>
        </p:nvSpPr>
        <p:spPr/>
        <p:txBody>
          <a:bodyPr/>
          <a:lstStyle/>
          <a:p>
            <a:r>
              <a:rPr lang="it-IT" altLang="it-IT" smtClean="0">
                <a:solidFill>
                  <a:srgbClr val="FF0000"/>
                </a:solidFill>
              </a:rPr>
              <a:t>IL PROCEDIMENTO ORDINARIO:</a:t>
            </a:r>
            <a:br>
              <a:rPr lang="it-IT" altLang="it-IT" smtClean="0">
                <a:solidFill>
                  <a:srgbClr val="FF0000"/>
                </a:solidFill>
              </a:rPr>
            </a:br>
            <a:r>
              <a:rPr lang="it-IT" altLang="it-IT" smtClean="0">
                <a:solidFill>
                  <a:srgbClr val="FF0000"/>
                </a:solidFill>
              </a:rPr>
              <a:t>IL GIUDIZIO DI PRIMO GRADO</a:t>
            </a:r>
            <a:endParaRPr lang="it-IT" altLang="it-IT" smtClean="0"/>
          </a:p>
        </p:txBody>
      </p:sp>
      <p:sp>
        <p:nvSpPr>
          <p:cNvPr id="3" name="Segnaposto contenuto 2"/>
          <p:cNvSpPr>
            <a:spLocks noGrp="1"/>
          </p:cNvSpPr>
          <p:nvPr>
            <p:ph idx="1"/>
          </p:nvPr>
        </p:nvSpPr>
        <p:spPr>
          <a:xfrm>
            <a:off x="0" y="1628775"/>
            <a:ext cx="8686800" cy="5040313"/>
          </a:xfrm>
        </p:spPr>
        <p:txBody>
          <a:bodyPr/>
          <a:lstStyle/>
          <a:p>
            <a:pPr algn="just">
              <a:buFont typeface="Arial" panose="020B0604020202020204" pitchFamily="34" charset="0"/>
              <a:buNone/>
              <a:defRPr/>
            </a:pPr>
            <a:r>
              <a:rPr lang="it-IT" sz="2400" dirty="0">
                <a:solidFill>
                  <a:schemeClr val="accent1">
                    <a:lumMod val="50000"/>
                  </a:schemeClr>
                </a:solidFill>
              </a:rPr>
              <a:t>	</a:t>
            </a:r>
            <a:r>
              <a:rPr lang="it-IT" sz="2000" dirty="0">
                <a:solidFill>
                  <a:schemeClr val="accent1">
                    <a:lumMod val="50000"/>
                  </a:schemeClr>
                </a:solidFill>
              </a:rPr>
              <a:t>Il </a:t>
            </a:r>
            <a:r>
              <a:rPr lang="it-IT" sz="2000" b="1" dirty="0">
                <a:solidFill>
                  <a:schemeClr val="accent1">
                    <a:lumMod val="50000"/>
                  </a:schemeClr>
                </a:solidFill>
              </a:rPr>
              <a:t>giudizio di primo grado </a:t>
            </a:r>
            <a:r>
              <a:rPr lang="it-IT" sz="2000" dirty="0">
                <a:solidFill>
                  <a:schemeClr val="accent1">
                    <a:lumMod val="50000"/>
                  </a:schemeClr>
                </a:solidFill>
              </a:rPr>
              <a:t>è la fase del </a:t>
            </a:r>
            <a:r>
              <a:rPr lang="it-IT" sz="2000" b="1" dirty="0">
                <a:solidFill>
                  <a:schemeClr val="accent1">
                    <a:lumMod val="50000"/>
                  </a:schemeClr>
                </a:solidFill>
              </a:rPr>
              <a:t>processo</a:t>
            </a:r>
            <a:r>
              <a:rPr lang="it-IT" sz="2000" dirty="0">
                <a:solidFill>
                  <a:schemeClr val="accent1">
                    <a:lumMod val="50000"/>
                  </a:schemeClr>
                </a:solidFill>
              </a:rPr>
              <a:t> propriamente inteso, che si svolge sulla base dei seguenti principi:</a:t>
            </a:r>
          </a:p>
          <a:p>
            <a:pPr lvl="1" algn="just">
              <a:buFont typeface="Arial" panose="020B0604020202020204" pitchFamily="34" charset="0"/>
              <a:buChar char="•"/>
              <a:defRPr/>
            </a:pPr>
            <a:r>
              <a:rPr lang="it-IT" sz="2000" b="1" dirty="0">
                <a:solidFill>
                  <a:schemeClr val="accent1">
                    <a:lumMod val="50000"/>
                  </a:schemeClr>
                </a:solidFill>
              </a:rPr>
              <a:t>contraddittorio</a:t>
            </a:r>
            <a:r>
              <a:rPr lang="it-IT" sz="2000" dirty="0">
                <a:solidFill>
                  <a:schemeClr val="accent1">
                    <a:lumMod val="50000"/>
                  </a:schemeClr>
                </a:solidFill>
              </a:rPr>
              <a:t>: le parti partecipano alla formazione della prova (ad es. attraverso l’esame dei testimoni e la produzione dei documenti);</a:t>
            </a:r>
          </a:p>
          <a:p>
            <a:pPr lvl="1" algn="just">
              <a:buFont typeface="Arial" panose="020B0604020202020204" pitchFamily="34" charset="0"/>
              <a:buChar char="•"/>
              <a:defRPr/>
            </a:pPr>
            <a:r>
              <a:rPr lang="it-IT" sz="2000" b="1" dirty="0">
                <a:solidFill>
                  <a:schemeClr val="accent1">
                    <a:lumMod val="50000"/>
                  </a:schemeClr>
                </a:solidFill>
              </a:rPr>
              <a:t>oralità</a:t>
            </a:r>
            <a:r>
              <a:rPr lang="it-IT" sz="2000" dirty="0">
                <a:solidFill>
                  <a:schemeClr val="accent1">
                    <a:lumMod val="50000"/>
                  </a:schemeClr>
                </a:solidFill>
              </a:rPr>
              <a:t>: è la regola che il codice di procedura penale accoglie per le dichiarazioni;</a:t>
            </a:r>
          </a:p>
          <a:p>
            <a:pPr lvl="1" algn="just">
              <a:buFont typeface="Arial" panose="020B0604020202020204" pitchFamily="34" charset="0"/>
              <a:buChar char="•"/>
              <a:defRPr/>
            </a:pPr>
            <a:r>
              <a:rPr lang="it-IT" sz="2000" b="1" dirty="0">
                <a:solidFill>
                  <a:schemeClr val="accent1">
                    <a:lumMod val="50000"/>
                  </a:schemeClr>
                </a:solidFill>
              </a:rPr>
              <a:t>immediatezza</a:t>
            </a:r>
            <a:r>
              <a:rPr lang="it-IT" sz="2000" dirty="0">
                <a:solidFill>
                  <a:schemeClr val="accent1">
                    <a:lumMod val="50000"/>
                  </a:schemeClr>
                </a:solidFill>
              </a:rPr>
              <a:t>: tale principio presuppone l’identità fisica del Giudice che decide e del giudice avanti al quale si svolge il dibattimento, e che la decisione si basi sulle prove acquisite in tale fase;</a:t>
            </a:r>
          </a:p>
          <a:p>
            <a:pPr lvl="1" algn="just">
              <a:buFont typeface="Arial" panose="020B0604020202020204" pitchFamily="34" charset="0"/>
              <a:buChar char="•"/>
              <a:defRPr/>
            </a:pPr>
            <a:r>
              <a:rPr lang="it-IT" sz="2000" b="1" dirty="0">
                <a:solidFill>
                  <a:schemeClr val="accent1">
                    <a:lumMod val="50000"/>
                  </a:schemeClr>
                </a:solidFill>
              </a:rPr>
              <a:t>concentrazione</a:t>
            </a:r>
            <a:r>
              <a:rPr lang="it-IT" sz="2000" dirty="0">
                <a:solidFill>
                  <a:schemeClr val="accent1">
                    <a:lumMod val="50000"/>
                  </a:schemeClr>
                </a:solidFill>
              </a:rPr>
              <a:t>: tale principio – nella pratica mai rispettato – impone che non vi siano intervalli di tempo tra l’assunzione delle prove in udienza, la discussione finale e la deliberazione, in modo che la decisione finale sia fedele alle risultanze del processo.</a:t>
            </a:r>
          </a:p>
          <a:p>
            <a:pPr algn="just">
              <a:buFont typeface="Arial" panose="020B0604020202020204" pitchFamily="34" charset="0"/>
              <a:buNone/>
              <a:defRPr/>
            </a:pPr>
            <a:r>
              <a:rPr lang="it-IT" sz="2400" dirty="0">
                <a:solidFill>
                  <a:schemeClr val="accent1">
                    <a:lumMod val="50000"/>
                  </a:schemeClr>
                </a:solidFill>
              </a:rPr>
              <a:t>	</a:t>
            </a:r>
            <a:r>
              <a:rPr lang="it-IT" sz="2000" dirty="0">
                <a:solidFill>
                  <a:schemeClr val="accent1">
                    <a:lumMod val="50000"/>
                  </a:schemeClr>
                </a:solidFill>
              </a:rPr>
              <a:t>Al termine del processo viene emessa una </a:t>
            </a:r>
            <a:r>
              <a:rPr lang="it-IT" sz="2000" b="1" dirty="0">
                <a:solidFill>
                  <a:schemeClr val="accent1">
                    <a:lumMod val="50000"/>
                  </a:schemeClr>
                </a:solidFill>
              </a:rPr>
              <a:t>sentenza</a:t>
            </a:r>
            <a:r>
              <a:rPr lang="it-IT" sz="2000" dirty="0">
                <a:solidFill>
                  <a:schemeClr val="accent1">
                    <a:lumMod val="50000"/>
                  </a:schemeClr>
                </a:solidFill>
              </a:rPr>
              <a:t>, che può essere oggetto di impugnazione.</a:t>
            </a:r>
          </a:p>
          <a:p>
            <a:pPr marL="0" indent="0">
              <a:buFont typeface="Arial" panose="020B0604020202020204" pitchFamily="34" charset="0"/>
              <a:buNone/>
              <a:defRPr/>
            </a:pPr>
            <a:endParaRPr lang="it-IT" dirty="0"/>
          </a:p>
        </p:txBody>
      </p:sp>
      <p:sp>
        <p:nvSpPr>
          <p:cNvPr id="25604" name="Segnaposto numero diapositiva 3"/>
          <p:cNvSpPr>
            <a:spLocks noGrp="1"/>
          </p:cNvSpPr>
          <p:nvPr>
            <p:ph type="sldNum" sz="quarter" idx="12"/>
          </p:nvPr>
        </p:nvSpPr>
        <p:spPr bwMode="auto">
          <a:noFill/>
          <a:ln>
            <a:miter lim="800000"/>
            <a:headEnd/>
            <a:tailEnd/>
          </a:ln>
        </p:spPr>
        <p:txBody>
          <a:bodyPr/>
          <a:lstStyle/>
          <a:p>
            <a:fld id="{A26F8185-2032-4D74-994E-6FDAD30932B0}" type="slidenum">
              <a:rPr lang="it-IT" altLang="it-IT"/>
              <a:pPr/>
              <a:t>22</a:t>
            </a:fld>
            <a:endParaRPr lang="it-IT" altLang="it-IT"/>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p:txBody>
          <a:bodyPr/>
          <a:lstStyle/>
          <a:p>
            <a:r>
              <a:rPr lang="it-IT" altLang="it-IT" smtClean="0">
                <a:solidFill>
                  <a:srgbClr val="FF0000"/>
                </a:solidFill>
              </a:rPr>
              <a:t>I PROCEDIMENTI SPECIALI</a:t>
            </a:r>
          </a:p>
        </p:txBody>
      </p:sp>
      <p:sp>
        <p:nvSpPr>
          <p:cNvPr id="3" name="Segnaposto contenuto 2"/>
          <p:cNvSpPr>
            <a:spLocks noGrp="1"/>
          </p:cNvSpPr>
          <p:nvPr>
            <p:ph idx="1"/>
          </p:nvPr>
        </p:nvSpPr>
        <p:spPr/>
        <p:txBody>
          <a:bodyPr/>
          <a:lstStyle/>
          <a:p>
            <a:pPr algn="just">
              <a:buFont typeface="Arial" panose="020B0604020202020204" pitchFamily="34" charset="0"/>
              <a:buNone/>
              <a:defRPr/>
            </a:pPr>
            <a:r>
              <a:rPr lang="it-IT" sz="2200" dirty="0">
                <a:solidFill>
                  <a:schemeClr val="accent1"/>
                </a:solidFill>
              </a:rPr>
              <a:t>	</a:t>
            </a:r>
            <a:r>
              <a:rPr lang="it-IT" sz="2200" dirty="0">
                <a:solidFill>
                  <a:schemeClr val="accent1">
                    <a:lumMod val="50000"/>
                  </a:schemeClr>
                </a:solidFill>
              </a:rPr>
              <a:t>I </a:t>
            </a:r>
            <a:r>
              <a:rPr lang="it-IT" sz="2200" b="1" dirty="0">
                <a:solidFill>
                  <a:schemeClr val="accent1">
                    <a:lumMod val="50000"/>
                  </a:schemeClr>
                </a:solidFill>
              </a:rPr>
              <a:t>procedimenti speciali </a:t>
            </a:r>
            <a:r>
              <a:rPr lang="it-IT" sz="2200" dirty="0">
                <a:solidFill>
                  <a:schemeClr val="accent1">
                    <a:lumMod val="50000"/>
                  </a:schemeClr>
                </a:solidFill>
              </a:rPr>
              <a:t>sono quei riti che si distaccano dal modello ordinario in quanto </a:t>
            </a:r>
            <a:r>
              <a:rPr lang="it-IT" sz="2200" b="1" dirty="0">
                <a:solidFill>
                  <a:schemeClr val="accent1">
                    <a:lumMod val="50000"/>
                  </a:schemeClr>
                </a:solidFill>
              </a:rPr>
              <a:t>omettono una delle fasi processuali</a:t>
            </a:r>
            <a:r>
              <a:rPr lang="it-IT" sz="2200" dirty="0">
                <a:solidFill>
                  <a:schemeClr val="accent1">
                    <a:lumMod val="50000"/>
                  </a:schemeClr>
                </a:solidFill>
              </a:rPr>
              <a:t>, ovvero l’udienza preliminare o il dibattimento, o entrambe.</a:t>
            </a:r>
          </a:p>
          <a:p>
            <a:pPr algn="just">
              <a:buFont typeface="Arial" panose="020B0604020202020204" pitchFamily="34" charset="0"/>
              <a:buNone/>
              <a:defRPr/>
            </a:pPr>
            <a:endParaRPr lang="it-IT" sz="2200" dirty="0">
              <a:solidFill>
                <a:schemeClr val="accent1">
                  <a:lumMod val="50000"/>
                </a:schemeClr>
              </a:solidFill>
            </a:endParaRPr>
          </a:p>
          <a:p>
            <a:pPr lvl="1" algn="just">
              <a:buFont typeface="Arial" panose="020B0604020202020204" pitchFamily="34" charset="0"/>
              <a:buNone/>
              <a:defRPr/>
            </a:pPr>
            <a:r>
              <a:rPr lang="it-IT" sz="2200" dirty="0">
                <a:solidFill>
                  <a:schemeClr val="accent1">
                    <a:lumMod val="50000"/>
                  </a:schemeClr>
                </a:solidFill>
              </a:rPr>
              <a:t>Essi comprendono:	</a:t>
            </a:r>
          </a:p>
          <a:p>
            <a:pPr lvl="1" algn="just">
              <a:buFont typeface="Arial" panose="020B0604020202020204" pitchFamily="34" charset="0"/>
              <a:buChar char="•"/>
              <a:defRPr/>
            </a:pPr>
            <a:r>
              <a:rPr lang="it-IT" sz="2200" dirty="0">
                <a:solidFill>
                  <a:schemeClr val="accent1">
                    <a:lumMod val="50000"/>
                  </a:schemeClr>
                </a:solidFill>
              </a:rPr>
              <a:t>il giudizio abbreviato</a:t>
            </a:r>
          </a:p>
          <a:p>
            <a:pPr lvl="1" algn="just">
              <a:buFont typeface="Arial" panose="020B0604020202020204" pitchFamily="34" charset="0"/>
              <a:buChar char="•"/>
              <a:defRPr/>
            </a:pPr>
            <a:r>
              <a:rPr lang="it-IT" sz="2200" dirty="0">
                <a:solidFill>
                  <a:schemeClr val="accent1">
                    <a:lumMod val="50000"/>
                  </a:schemeClr>
                </a:solidFill>
              </a:rPr>
              <a:t>l’applicazione della pena su richiesta delle parti (“patteggiamento”)</a:t>
            </a:r>
          </a:p>
          <a:p>
            <a:pPr lvl="1" algn="just">
              <a:buFont typeface="Arial" panose="020B0604020202020204" pitchFamily="34" charset="0"/>
              <a:buChar char="•"/>
              <a:defRPr/>
            </a:pPr>
            <a:r>
              <a:rPr lang="it-IT" sz="2200" b="1" dirty="0">
                <a:solidFill>
                  <a:schemeClr val="accent1">
                    <a:lumMod val="50000"/>
                  </a:schemeClr>
                </a:solidFill>
              </a:rPr>
              <a:t>il giudizio immediato</a:t>
            </a:r>
          </a:p>
          <a:p>
            <a:pPr lvl="1" algn="just">
              <a:buFont typeface="Arial" panose="020B0604020202020204" pitchFamily="34" charset="0"/>
              <a:buChar char="•"/>
              <a:defRPr/>
            </a:pPr>
            <a:r>
              <a:rPr lang="it-IT" sz="2200" b="1" dirty="0">
                <a:solidFill>
                  <a:schemeClr val="accent1">
                    <a:lumMod val="50000"/>
                  </a:schemeClr>
                </a:solidFill>
              </a:rPr>
              <a:t>il giudizio direttissimo</a:t>
            </a:r>
          </a:p>
          <a:p>
            <a:pPr lvl="1" algn="just">
              <a:buFont typeface="Arial" panose="020B0604020202020204" pitchFamily="34" charset="0"/>
              <a:buChar char="•"/>
              <a:defRPr/>
            </a:pPr>
            <a:r>
              <a:rPr lang="it-IT" sz="2200" b="1" dirty="0">
                <a:solidFill>
                  <a:schemeClr val="accent1">
                    <a:lumMod val="50000"/>
                  </a:schemeClr>
                </a:solidFill>
              </a:rPr>
              <a:t>il procedimento per decreto</a:t>
            </a:r>
          </a:p>
          <a:p>
            <a:pPr lvl="1" algn="just">
              <a:buFont typeface="Arial" panose="020B0604020202020204" pitchFamily="34" charset="0"/>
              <a:buChar char="•"/>
              <a:defRPr/>
            </a:pPr>
            <a:r>
              <a:rPr lang="it-IT" sz="2200" b="1" dirty="0">
                <a:solidFill>
                  <a:schemeClr val="accent1">
                    <a:lumMod val="50000"/>
                  </a:schemeClr>
                </a:solidFill>
              </a:rPr>
              <a:t>l’oblazione</a:t>
            </a:r>
          </a:p>
          <a:p>
            <a:pPr marL="0" indent="0">
              <a:buFont typeface="Arial" panose="020B0604020202020204" pitchFamily="34" charset="0"/>
              <a:buNone/>
              <a:defRPr/>
            </a:pPr>
            <a:endParaRPr lang="it-IT" dirty="0"/>
          </a:p>
        </p:txBody>
      </p:sp>
      <p:sp>
        <p:nvSpPr>
          <p:cNvPr id="26628" name="Segnaposto numero diapositiva 3"/>
          <p:cNvSpPr>
            <a:spLocks noGrp="1"/>
          </p:cNvSpPr>
          <p:nvPr>
            <p:ph type="sldNum" sz="quarter" idx="12"/>
          </p:nvPr>
        </p:nvSpPr>
        <p:spPr bwMode="auto">
          <a:noFill/>
          <a:ln>
            <a:miter lim="800000"/>
            <a:headEnd/>
            <a:tailEnd/>
          </a:ln>
        </p:spPr>
        <p:txBody>
          <a:bodyPr/>
          <a:lstStyle/>
          <a:p>
            <a:fld id="{81AD8A01-F907-4921-8F85-62AE42FCEFAE}" type="slidenum">
              <a:rPr lang="it-IT" altLang="it-IT"/>
              <a:pPr/>
              <a:t>23</a:t>
            </a:fld>
            <a:endParaRPr lang="it-IT" altLang="it-IT"/>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olo 1"/>
          <p:cNvSpPr>
            <a:spLocks noGrp="1"/>
          </p:cNvSpPr>
          <p:nvPr>
            <p:ph type="title"/>
          </p:nvPr>
        </p:nvSpPr>
        <p:spPr/>
        <p:txBody>
          <a:bodyPr/>
          <a:lstStyle/>
          <a:p>
            <a:r>
              <a:rPr lang="it-IT" altLang="it-IT" smtClean="0">
                <a:solidFill>
                  <a:srgbClr val="FF0000"/>
                </a:solidFill>
              </a:rPr>
              <a:t>I PROCEDIMENTI DIFFERENZIATI</a:t>
            </a:r>
          </a:p>
        </p:txBody>
      </p:sp>
      <p:sp>
        <p:nvSpPr>
          <p:cNvPr id="3" name="Segnaposto contenuto 2"/>
          <p:cNvSpPr>
            <a:spLocks noGrp="1"/>
          </p:cNvSpPr>
          <p:nvPr>
            <p:ph idx="1"/>
          </p:nvPr>
        </p:nvSpPr>
        <p:spPr>
          <a:xfrm>
            <a:off x="0" y="1700213"/>
            <a:ext cx="8820150" cy="4824412"/>
          </a:xfrm>
        </p:spPr>
        <p:txBody>
          <a:bodyPr/>
          <a:lstStyle/>
          <a:p>
            <a:pPr algn="just">
              <a:buFont typeface="Arial" panose="020B0604020202020204" pitchFamily="34" charset="0"/>
              <a:buNone/>
              <a:defRPr/>
            </a:pPr>
            <a:r>
              <a:rPr lang="it-IT" sz="2400" dirty="0"/>
              <a:t>	</a:t>
            </a:r>
            <a:r>
              <a:rPr lang="it-IT" sz="2400" dirty="0">
                <a:solidFill>
                  <a:schemeClr val="accent1">
                    <a:lumMod val="50000"/>
                  </a:schemeClr>
                </a:solidFill>
              </a:rPr>
              <a:t>I </a:t>
            </a:r>
            <a:r>
              <a:rPr lang="it-IT" sz="2400" b="1" dirty="0">
                <a:solidFill>
                  <a:schemeClr val="accent1">
                    <a:lumMod val="50000"/>
                  </a:schemeClr>
                </a:solidFill>
              </a:rPr>
              <a:t>procedimenti differenziati </a:t>
            </a:r>
            <a:r>
              <a:rPr lang="it-IT" sz="2400" dirty="0">
                <a:solidFill>
                  <a:schemeClr val="accent1">
                    <a:lumMod val="50000"/>
                  </a:schemeClr>
                </a:solidFill>
              </a:rPr>
              <a:t>sono quei riti che, pur avendo una struttura completa (dalle indagini preliminari alle impugnazioni), si differenziano dal modello classico del procedimento avanti al Tribunale Collegiale per alcune peculiarità.</a:t>
            </a:r>
          </a:p>
          <a:p>
            <a:pPr algn="just">
              <a:buFont typeface="Arial" panose="020B0604020202020204" pitchFamily="34" charset="0"/>
              <a:buNone/>
              <a:defRPr/>
            </a:pPr>
            <a:endParaRPr lang="it-IT" sz="2400" dirty="0">
              <a:solidFill>
                <a:schemeClr val="accent1">
                  <a:lumMod val="50000"/>
                </a:schemeClr>
              </a:solidFill>
            </a:endParaRPr>
          </a:p>
          <a:p>
            <a:pPr algn="just">
              <a:buFont typeface="Arial" panose="020B0604020202020204" pitchFamily="34" charset="0"/>
              <a:buNone/>
              <a:defRPr/>
            </a:pPr>
            <a:r>
              <a:rPr lang="it-IT" sz="2400" dirty="0">
                <a:solidFill>
                  <a:schemeClr val="accent1">
                    <a:lumMod val="50000"/>
                  </a:schemeClr>
                </a:solidFill>
              </a:rPr>
              <a:t>	I procedimenti differenziati sono:</a:t>
            </a:r>
          </a:p>
          <a:p>
            <a:pPr lvl="1" algn="just">
              <a:buFont typeface="Arial" panose="020B0604020202020204" pitchFamily="34" charset="0"/>
              <a:buChar char="•"/>
              <a:defRPr/>
            </a:pPr>
            <a:r>
              <a:rPr lang="it-IT" sz="2400" b="1" dirty="0">
                <a:solidFill>
                  <a:schemeClr val="accent1">
                    <a:lumMod val="50000"/>
                  </a:schemeClr>
                </a:solidFill>
              </a:rPr>
              <a:t>il procedimento avanti al Tribunale in composizione monocratica</a:t>
            </a:r>
            <a:endParaRPr lang="it-IT" sz="2400" dirty="0">
              <a:solidFill>
                <a:schemeClr val="accent1">
                  <a:lumMod val="50000"/>
                </a:schemeClr>
              </a:solidFill>
            </a:endParaRPr>
          </a:p>
          <a:p>
            <a:pPr lvl="1" algn="just">
              <a:buFont typeface="Arial" panose="020B0604020202020204" pitchFamily="34" charset="0"/>
              <a:buChar char="•"/>
              <a:defRPr/>
            </a:pPr>
            <a:r>
              <a:rPr lang="it-IT" sz="2400" dirty="0">
                <a:solidFill>
                  <a:schemeClr val="accent1">
                    <a:lumMod val="50000"/>
                  </a:schemeClr>
                </a:solidFill>
              </a:rPr>
              <a:t>il procedimento nei confronti degli Enti</a:t>
            </a:r>
          </a:p>
          <a:p>
            <a:pPr lvl="1" algn="just">
              <a:buFont typeface="Arial" panose="020B0604020202020204" pitchFamily="34" charset="0"/>
              <a:buChar char="•"/>
              <a:defRPr/>
            </a:pPr>
            <a:r>
              <a:rPr lang="it-IT" sz="2400" dirty="0">
                <a:solidFill>
                  <a:schemeClr val="accent1">
                    <a:lumMod val="50000"/>
                  </a:schemeClr>
                </a:solidFill>
              </a:rPr>
              <a:t>il procedimento avanti al Tribunale dei minorenni</a:t>
            </a:r>
          </a:p>
          <a:p>
            <a:pPr lvl="1" algn="just">
              <a:buFont typeface="Arial" panose="020B0604020202020204" pitchFamily="34" charset="0"/>
              <a:buChar char="•"/>
              <a:defRPr/>
            </a:pPr>
            <a:r>
              <a:rPr lang="it-IT" sz="2400" dirty="0">
                <a:solidFill>
                  <a:schemeClr val="accent1">
                    <a:lumMod val="50000"/>
                  </a:schemeClr>
                </a:solidFill>
              </a:rPr>
              <a:t>il procedimento avanti al Giudice di Pace</a:t>
            </a:r>
          </a:p>
          <a:p>
            <a:pPr lvl="1" algn="just">
              <a:buFont typeface="Arial" panose="020B0604020202020204" pitchFamily="34" charset="0"/>
              <a:buChar char="•"/>
              <a:defRPr/>
            </a:pPr>
            <a:endParaRPr lang="it-IT" dirty="0">
              <a:solidFill>
                <a:schemeClr val="accent1">
                  <a:lumMod val="50000"/>
                </a:schemeClr>
              </a:solidFill>
            </a:endParaRPr>
          </a:p>
          <a:p>
            <a:pPr>
              <a:buFont typeface="Arial" panose="020B0604020202020204" pitchFamily="34" charset="0"/>
              <a:buChar char="•"/>
              <a:defRPr/>
            </a:pPr>
            <a:endParaRPr lang="it-IT" dirty="0"/>
          </a:p>
        </p:txBody>
      </p:sp>
      <p:sp>
        <p:nvSpPr>
          <p:cNvPr id="27652" name="Segnaposto numero diapositiva 3"/>
          <p:cNvSpPr>
            <a:spLocks noGrp="1"/>
          </p:cNvSpPr>
          <p:nvPr>
            <p:ph type="sldNum" sz="quarter" idx="12"/>
          </p:nvPr>
        </p:nvSpPr>
        <p:spPr bwMode="auto">
          <a:noFill/>
          <a:ln>
            <a:miter lim="800000"/>
            <a:headEnd/>
            <a:tailEnd/>
          </a:ln>
        </p:spPr>
        <p:txBody>
          <a:bodyPr/>
          <a:lstStyle/>
          <a:p>
            <a:fld id="{D2013786-FD09-457E-BC02-1E1D99407771}" type="slidenum">
              <a:rPr lang="it-IT" altLang="it-IT"/>
              <a:pPr/>
              <a:t>24</a:t>
            </a:fld>
            <a:endParaRPr lang="it-IT" altLang="it-IT"/>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olo 1"/>
          <p:cNvSpPr>
            <a:spLocks noGrp="1"/>
          </p:cNvSpPr>
          <p:nvPr>
            <p:ph type="title"/>
          </p:nvPr>
        </p:nvSpPr>
        <p:spPr>
          <a:xfrm>
            <a:off x="395288" y="188913"/>
            <a:ext cx="8208962" cy="1223962"/>
          </a:xfrm>
        </p:spPr>
        <p:txBody>
          <a:bodyPr/>
          <a:lstStyle/>
          <a:p>
            <a:r>
              <a:rPr lang="it-IT" altLang="it-IT" smtClean="0"/>
              <a:t/>
            </a:r>
            <a:br>
              <a:rPr lang="it-IT" altLang="it-IT" smtClean="0"/>
            </a:br>
            <a:r>
              <a:rPr lang="it-IT" altLang="it-IT" smtClean="0">
                <a:solidFill>
                  <a:srgbClr val="FF0000"/>
                </a:solidFill>
              </a:rPr>
              <a:t>IL PROCEDIMENTO AVANTI AL</a:t>
            </a:r>
            <a:br>
              <a:rPr lang="it-IT" altLang="it-IT" smtClean="0">
                <a:solidFill>
                  <a:srgbClr val="FF0000"/>
                </a:solidFill>
              </a:rPr>
            </a:br>
            <a:r>
              <a:rPr lang="it-IT" altLang="it-IT" smtClean="0">
                <a:solidFill>
                  <a:srgbClr val="FF0000"/>
                </a:solidFill>
              </a:rPr>
              <a:t>TRIBUNALE MONOCRATICO</a:t>
            </a:r>
            <a:r>
              <a:rPr lang="it-IT" altLang="it-IT" b="1" smtClean="0"/>
              <a:t/>
            </a:r>
            <a:br>
              <a:rPr lang="it-IT" altLang="it-IT" b="1" smtClean="0"/>
            </a:br>
            <a:endParaRPr lang="it-IT" altLang="it-IT" smtClean="0"/>
          </a:p>
        </p:txBody>
      </p:sp>
      <p:sp>
        <p:nvSpPr>
          <p:cNvPr id="3" name="Segnaposto contenuto 2"/>
          <p:cNvSpPr>
            <a:spLocks noGrp="1"/>
          </p:cNvSpPr>
          <p:nvPr>
            <p:ph idx="1"/>
          </p:nvPr>
        </p:nvSpPr>
        <p:spPr>
          <a:xfrm>
            <a:off x="0" y="1628775"/>
            <a:ext cx="8964613" cy="5040313"/>
          </a:xfrm>
        </p:spPr>
        <p:txBody>
          <a:bodyPr/>
          <a:lstStyle/>
          <a:p>
            <a:pPr algn="just">
              <a:buFont typeface="Arial" panose="020B0604020202020204" pitchFamily="34" charset="0"/>
              <a:buNone/>
              <a:defRPr/>
            </a:pPr>
            <a:r>
              <a:rPr lang="it-IT" sz="2200" dirty="0">
                <a:solidFill>
                  <a:schemeClr val="accent1">
                    <a:lumMod val="50000"/>
                  </a:schemeClr>
                </a:solidFill>
              </a:rPr>
              <a:t>	</a:t>
            </a:r>
            <a:r>
              <a:rPr lang="it-IT" sz="2000" dirty="0">
                <a:solidFill>
                  <a:schemeClr val="accent1">
                    <a:lumMod val="50000"/>
                  </a:schemeClr>
                </a:solidFill>
              </a:rPr>
              <a:t>I reati che appartengono alla cognizione del </a:t>
            </a:r>
            <a:r>
              <a:rPr lang="it-IT" sz="2000" b="1" dirty="0">
                <a:solidFill>
                  <a:schemeClr val="accent1">
                    <a:lumMod val="50000"/>
                  </a:schemeClr>
                </a:solidFill>
              </a:rPr>
              <a:t>Giudice monocratico </a:t>
            </a:r>
            <a:r>
              <a:rPr lang="it-IT" sz="2000" dirty="0">
                <a:solidFill>
                  <a:schemeClr val="accent1">
                    <a:lumMod val="50000"/>
                  </a:schemeClr>
                </a:solidFill>
              </a:rPr>
              <a:t>si dividono in </a:t>
            </a:r>
            <a:r>
              <a:rPr lang="it-IT" sz="2000" b="1" dirty="0">
                <a:solidFill>
                  <a:schemeClr val="accent1">
                    <a:lumMod val="50000"/>
                  </a:schemeClr>
                </a:solidFill>
              </a:rPr>
              <a:t>due categorie</a:t>
            </a:r>
            <a:r>
              <a:rPr lang="it-IT" sz="2000" dirty="0">
                <a:solidFill>
                  <a:schemeClr val="accent1">
                    <a:lumMod val="50000"/>
                  </a:schemeClr>
                </a:solidFill>
              </a:rPr>
              <a:t>, a seconda che prevedano o meno l’</a:t>
            </a:r>
            <a:r>
              <a:rPr lang="it-IT" sz="2000" b="1" dirty="0">
                <a:solidFill>
                  <a:schemeClr val="accent1">
                    <a:lumMod val="50000"/>
                  </a:schemeClr>
                </a:solidFill>
              </a:rPr>
              <a:t>udienza preliminare</a:t>
            </a:r>
            <a:r>
              <a:rPr lang="it-IT" sz="2000" dirty="0">
                <a:solidFill>
                  <a:schemeClr val="accent1">
                    <a:lumMod val="50000"/>
                  </a:schemeClr>
                </a:solidFill>
              </a:rPr>
              <a:t>.</a:t>
            </a:r>
          </a:p>
          <a:p>
            <a:pPr algn="just">
              <a:buFont typeface="Arial" panose="020B0604020202020204" pitchFamily="34" charset="0"/>
              <a:buNone/>
              <a:defRPr/>
            </a:pPr>
            <a:endParaRPr lang="it-IT" sz="2000" dirty="0">
              <a:solidFill>
                <a:schemeClr val="accent1">
                  <a:lumMod val="50000"/>
                </a:schemeClr>
              </a:solidFill>
            </a:endParaRPr>
          </a:p>
          <a:p>
            <a:pPr algn="just">
              <a:buFont typeface="Arial" panose="020B0604020202020204" pitchFamily="34" charset="0"/>
              <a:buNone/>
              <a:defRPr/>
            </a:pPr>
            <a:r>
              <a:rPr lang="it-IT" sz="2000" dirty="0">
                <a:solidFill>
                  <a:schemeClr val="accent1">
                    <a:lumMod val="50000"/>
                  </a:schemeClr>
                </a:solidFill>
              </a:rPr>
              <a:t>	</a:t>
            </a:r>
            <a:r>
              <a:rPr lang="it-IT" sz="2000" b="1" dirty="0">
                <a:solidFill>
                  <a:schemeClr val="accent1">
                    <a:lumMod val="50000"/>
                  </a:schemeClr>
                </a:solidFill>
              </a:rPr>
              <a:t>Prima categoria (senza udienza preliminare, reati previsti ex art. 550 </a:t>
            </a:r>
            <a:r>
              <a:rPr lang="it-IT" sz="2000" b="1" dirty="0" err="1">
                <a:solidFill>
                  <a:schemeClr val="accent1">
                    <a:lumMod val="50000"/>
                  </a:schemeClr>
                </a:solidFill>
              </a:rPr>
              <a:t>cpp</a:t>
            </a:r>
            <a:r>
              <a:rPr lang="it-IT" sz="2000" b="1" dirty="0">
                <a:solidFill>
                  <a:schemeClr val="accent1">
                    <a:lumMod val="50000"/>
                  </a:schemeClr>
                </a:solidFill>
              </a:rPr>
              <a:t>)</a:t>
            </a:r>
          </a:p>
          <a:p>
            <a:pPr lvl="1" algn="just">
              <a:buFont typeface="Arial" panose="020B0604020202020204" pitchFamily="34" charset="0"/>
              <a:buChar char="•"/>
              <a:defRPr/>
            </a:pPr>
            <a:r>
              <a:rPr lang="it-IT" sz="2000" dirty="0">
                <a:solidFill>
                  <a:schemeClr val="accent1">
                    <a:lumMod val="50000"/>
                  </a:schemeClr>
                </a:solidFill>
              </a:rPr>
              <a:t>contravvenzioni (purché non di competenza del Giudice di Pace)</a:t>
            </a:r>
          </a:p>
          <a:p>
            <a:pPr lvl="1" algn="just">
              <a:buFont typeface="Arial" panose="020B0604020202020204" pitchFamily="34" charset="0"/>
              <a:buChar char="•"/>
              <a:defRPr/>
            </a:pPr>
            <a:r>
              <a:rPr lang="it-IT" sz="2000" dirty="0">
                <a:solidFill>
                  <a:schemeClr val="accent1">
                    <a:lumMod val="50000"/>
                  </a:schemeClr>
                </a:solidFill>
              </a:rPr>
              <a:t>delitti puniti con la sola multa (purché non di competenza del Giudice di Pace)</a:t>
            </a:r>
          </a:p>
          <a:p>
            <a:pPr lvl="1" algn="just">
              <a:buFont typeface="Arial" panose="020B0604020202020204" pitchFamily="34" charset="0"/>
              <a:buChar char="•"/>
              <a:defRPr/>
            </a:pPr>
            <a:r>
              <a:rPr lang="it-IT" sz="2000" dirty="0">
                <a:solidFill>
                  <a:schemeClr val="accent1">
                    <a:lumMod val="50000"/>
                  </a:schemeClr>
                </a:solidFill>
              </a:rPr>
              <a:t>delitti puniti con pena detentiva fino a 4 anni nel massimo, anche congiunta a multa (purché non di competenza del Giudice di Pace)</a:t>
            </a:r>
          </a:p>
          <a:p>
            <a:pPr lvl="1" algn="just">
              <a:buFont typeface="Arial" panose="020B0604020202020204" pitchFamily="34" charset="0"/>
              <a:buChar char="•"/>
              <a:defRPr/>
            </a:pPr>
            <a:r>
              <a:rPr lang="it-IT" sz="2000" dirty="0">
                <a:solidFill>
                  <a:schemeClr val="accent1">
                    <a:lumMod val="50000"/>
                  </a:schemeClr>
                </a:solidFill>
              </a:rPr>
              <a:t>altri delitti, puniti con pena superiore, indicati nominativamente nell’art. 550, comma II </a:t>
            </a:r>
            <a:r>
              <a:rPr lang="it-IT" sz="2000" dirty="0" err="1">
                <a:solidFill>
                  <a:schemeClr val="accent1">
                    <a:lumMod val="50000"/>
                  </a:schemeClr>
                </a:solidFill>
              </a:rPr>
              <a:t>cpp</a:t>
            </a:r>
            <a:endParaRPr lang="it-IT" sz="2000" dirty="0">
              <a:solidFill>
                <a:schemeClr val="accent1">
                  <a:lumMod val="50000"/>
                </a:schemeClr>
              </a:solidFill>
            </a:endParaRPr>
          </a:p>
          <a:p>
            <a:pPr marL="457200" lvl="1" indent="0" algn="just">
              <a:buFont typeface="Arial" panose="020B0604020202020204" pitchFamily="34" charset="0"/>
              <a:buNone/>
              <a:defRPr/>
            </a:pPr>
            <a:endParaRPr lang="it-IT" sz="2000" dirty="0">
              <a:solidFill>
                <a:schemeClr val="accent1">
                  <a:lumMod val="50000"/>
                </a:schemeClr>
              </a:solidFill>
            </a:endParaRPr>
          </a:p>
          <a:p>
            <a:pPr algn="just">
              <a:buFont typeface="Arial" panose="020B0604020202020204" pitchFamily="34" charset="0"/>
              <a:buNone/>
              <a:defRPr/>
            </a:pPr>
            <a:r>
              <a:rPr lang="it-IT" sz="2000" dirty="0">
                <a:solidFill>
                  <a:schemeClr val="accent1">
                    <a:lumMod val="50000"/>
                  </a:schemeClr>
                </a:solidFill>
              </a:rPr>
              <a:t>	</a:t>
            </a:r>
            <a:r>
              <a:rPr lang="it-IT" sz="2000" b="1" dirty="0">
                <a:solidFill>
                  <a:schemeClr val="accent1">
                    <a:lumMod val="50000"/>
                  </a:schemeClr>
                </a:solidFill>
              </a:rPr>
              <a:t>Seconda categoria (con udienza preliminare)</a:t>
            </a:r>
          </a:p>
          <a:p>
            <a:pPr algn="just">
              <a:buFont typeface="Arial" panose="020B0604020202020204" pitchFamily="34" charset="0"/>
              <a:buNone/>
              <a:defRPr/>
            </a:pPr>
            <a:r>
              <a:rPr lang="it-IT" sz="2000" dirty="0">
                <a:solidFill>
                  <a:schemeClr val="accent1">
                    <a:lumMod val="50000"/>
                  </a:schemeClr>
                </a:solidFill>
              </a:rPr>
              <a:t>	Tutti gli altri reati di competenza del Giudice monocratico, ovvero tutti i delitti puniti, nel massimo, con pena detentiva compresa tra i 4 e i 10 anni.</a:t>
            </a:r>
          </a:p>
          <a:p>
            <a:pPr marL="0" indent="0">
              <a:buFont typeface="Arial" panose="020B0604020202020204" pitchFamily="34" charset="0"/>
              <a:buNone/>
              <a:defRPr/>
            </a:pPr>
            <a:endParaRPr lang="it-IT" dirty="0"/>
          </a:p>
        </p:txBody>
      </p:sp>
      <p:sp>
        <p:nvSpPr>
          <p:cNvPr id="29700" name="Segnaposto numero diapositiva 3"/>
          <p:cNvSpPr>
            <a:spLocks noGrp="1"/>
          </p:cNvSpPr>
          <p:nvPr>
            <p:ph type="sldNum" sz="quarter" idx="12"/>
          </p:nvPr>
        </p:nvSpPr>
        <p:spPr bwMode="auto">
          <a:noFill/>
          <a:ln>
            <a:miter lim="800000"/>
            <a:headEnd/>
            <a:tailEnd/>
          </a:ln>
        </p:spPr>
        <p:txBody>
          <a:bodyPr/>
          <a:lstStyle/>
          <a:p>
            <a:fld id="{1B3212E0-312B-48F1-8561-C6C5705EADF5}" type="slidenum">
              <a:rPr lang="it-IT" altLang="it-IT"/>
              <a:pPr/>
              <a:t>25</a:t>
            </a:fld>
            <a:endParaRPr lang="it-IT" altLang="it-IT"/>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olo 1"/>
          <p:cNvSpPr>
            <a:spLocks noGrp="1"/>
          </p:cNvSpPr>
          <p:nvPr>
            <p:ph type="title"/>
          </p:nvPr>
        </p:nvSpPr>
        <p:spPr>
          <a:xfrm>
            <a:off x="611188" y="274638"/>
            <a:ext cx="8064500" cy="1425575"/>
          </a:xfrm>
        </p:spPr>
        <p:txBody>
          <a:bodyPr/>
          <a:lstStyle/>
          <a:p>
            <a:r>
              <a:rPr lang="it-IT" altLang="it-IT" smtClean="0">
                <a:solidFill>
                  <a:srgbClr val="FF0000"/>
                </a:solidFill>
              </a:rPr>
              <a:t>CITAZIONE DIRETTA A GIUDIZIO:</a:t>
            </a:r>
            <a:br>
              <a:rPr lang="it-IT" altLang="it-IT" smtClean="0">
                <a:solidFill>
                  <a:srgbClr val="FF0000"/>
                </a:solidFill>
              </a:rPr>
            </a:br>
            <a:r>
              <a:rPr lang="it-IT" altLang="it-IT" smtClean="0">
                <a:solidFill>
                  <a:srgbClr val="FF0000"/>
                </a:solidFill>
              </a:rPr>
              <a:t>CONSIDERAZIONI GENERALI</a:t>
            </a:r>
          </a:p>
        </p:txBody>
      </p:sp>
      <p:sp>
        <p:nvSpPr>
          <p:cNvPr id="3" name="Segnaposto contenuto 2"/>
          <p:cNvSpPr>
            <a:spLocks noGrp="1"/>
          </p:cNvSpPr>
          <p:nvPr>
            <p:ph idx="1"/>
          </p:nvPr>
        </p:nvSpPr>
        <p:spPr>
          <a:xfrm>
            <a:off x="323850" y="2205038"/>
            <a:ext cx="8496300" cy="4464050"/>
          </a:xfrm>
        </p:spPr>
        <p:txBody>
          <a:bodyPr/>
          <a:lstStyle/>
          <a:p>
            <a:pPr marL="0" indent="0" algn="just">
              <a:buFont typeface="Arial" panose="020B0604020202020204" pitchFamily="34" charset="0"/>
              <a:buNone/>
              <a:defRPr/>
            </a:pPr>
            <a:r>
              <a:rPr lang="it-IT" sz="2400" dirty="0">
                <a:solidFill>
                  <a:schemeClr val="accent1">
                    <a:lumMod val="50000"/>
                  </a:schemeClr>
                </a:solidFill>
              </a:rPr>
              <a:t>Rispetto al rito ordinario, il procedimento monocratico con citazione diretta a giudizio si caratterizza per la </a:t>
            </a:r>
            <a:r>
              <a:rPr lang="it-IT" sz="2400" b="1" dirty="0">
                <a:solidFill>
                  <a:schemeClr val="accent1">
                    <a:lumMod val="50000"/>
                  </a:schemeClr>
                </a:solidFill>
              </a:rPr>
              <a:t>mancanza dell’udienza preliminare</a:t>
            </a:r>
            <a:r>
              <a:rPr lang="it-IT" sz="2400" dirty="0">
                <a:solidFill>
                  <a:schemeClr val="accent1">
                    <a:lumMod val="50000"/>
                  </a:schemeClr>
                </a:solidFill>
              </a:rPr>
              <a:t>.</a:t>
            </a:r>
          </a:p>
          <a:p>
            <a:pPr algn="just">
              <a:buFont typeface="Arial" panose="020B0604020202020204" pitchFamily="34" charset="0"/>
              <a:buChar char="•"/>
              <a:defRPr/>
            </a:pPr>
            <a:endParaRPr lang="it-IT" sz="2400" dirty="0">
              <a:solidFill>
                <a:schemeClr val="accent1">
                  <a:lumMod val="50000"/>
                </a:schemeClr>
              </a:solidFill>
            </a:endParaRPr>
          </a:p>
          <a:p>
            <a:pPr marL="0" indent="0" algn="just">
              <a:buFont typeface="Arial" panose="020B0604020202020204" pitchFamily="34" charset="0"/>
              <a:buNone/>
              <a:defRPr/>
            </a:pPr>
            <a:r>
              <a:rPr lang="it-IT" sz="2400" dirty="0">
                <a:solidFill>
                  <a:schemeClr val="accent1">
                    <a:lumMod val="50000"/>
                  </a:schemeClr>
                </a:solidFill>
              </a:rPr>
              <a:t>Non è previsto, dunque, un controllo giurisdizionale sull’iniziativa del Pubblico Ministero.</a:t>
            </a:r>
          </a:p>
          <a:p>
            <a:pPr marL="0" indent="0" algn="just">
              <a:buFont typeface="Arial" panose="020B0604020202020204" pitchFamily="34" charset="0"/>
              <a:buNone/>
              <a:defRPr/>
            </a:pPr>
            <a:endParaRPr lang="it-IT" sz="2400" dirty="0">
              <a:solidFill>
                <a:schemeClr val="accent1">
                  <a:lumMod val="50000"/>
                </a:schemeClr>
              </a:solidFill>
            </a:endParaRPr>
          </a:p>
          <a:p>
            <a:pPr marL="0" indent="0" algn="just">
              <a:buFont typeface="Arial" panose="020B0604020202020204" pitchFamily="34" charset="0"/>
              <a:buNone/>
              <a:defRPr/>
            </a:pPr>
            <a:r>
              <a:rPr lang="it-IT" sz="2400" dirty="0">
                <a:solidFill>
                  <a:schemeClr val="accent1">
                    <a:lumMod val="50000"/>
                  </a:schemeClr>
                </a:solidFill>
              </a:rPr>
              <a:t>Il fascicolo del dibattimento viene formato unilateralmente dal Pubblico Ministero (ferme restando le questioni preliminari sollevabili dall’imputato e dal suo difensore prima dell’apertura del dibattimento).</a:t>
            </a:r>
          </a:p>
          <a:p>
            <a:pPr marL="0" indent="0" algn="just">
              <a:buFont typeface="Arial" panose="020B0604020202020204" pitchFamily="34" charset="0"/>
              <a:buNone/>
              <a:defRPr/>
            </a:pPr>
            <a:endParaRPr lang="it-IT" sz="2000" dirty="0">
              <a:solidFill>
                <a:schemeClr val="accent1">
                  <a:lumMod val="50000"/>
                </a:schemeClr>
              </a:solidFill>
            </a:endParaRPr>
          </a:p>
          <a:p>
            <a:pPr algn="just">
              <a:buFont typeface="Arial" panose="020B0604020202020204" pitchFamily="34" charset="0"/>
              <a:buChar char="•"/>
              <a:defRPr/>
            </a:pPr>
            <a:endParaRPr lang="it-IT" sz="2000" dirty="0">
              <a:solidFill>
                <a:schemeClr val="accent1">
                  <a:lumMod val="50000"/>
                </a:schemeClr>
              </a:solidFill>
            </a:endParaRPr>
          </a:p>
          <a:p>
            <a:pPr marL="0" indent="0">
              <a:buFont typeface="Arial" panose="020B0604020202020204" pitchFamily="34" charset="0"/>
              <a:buNone/>
              <a:defRPr/>
            </a:pPr>
            <a:r>
              <a:rPr lang="it-IT" dirty="0">
                <a:solidFill>
                  <a:schemeClr val="accent1">
                    <a:lumMod val="50000"/>
                  </a:schemeClr>
                </a:solidFill>
              </a:rPr>
              <a:t> </a:t>
            </a:r>
          </a:p>
        </p:txBody>
      </p:sp>
      <p:sp>
        <p:nvSpPr>
          <p:cNvPr id="30724" name="Segnaposto numero diapositiva 3"/>
          <p:cNvSpPr>
            <a:spLocks noGrp="1"/>
          </p:cNvSpPr>
          <p:nvPr>
            <p:ph type="sldNum" sz="quarter" idx="12"/>
          </p:nvPr>
        </p:nvSpPr>
        <p:spPr bwMode="auto">
          <a:noFill/>
          <a:ln>
            <a:miter lim="800000"/>
            <a:headEnd/>
            <a:tailEnd/>
          </a:ln>
        </p:spPr>
        <p:txBody>
          <a:bodyPr/>
          <a:lstStyle/>
          <a:p>
            <a:fld id="{E08D88F5-F961-4D32-9AFB-BEB502DB4089}" type="slidenum">
              <a:rPr lang="it-IT" altLang="it-IT"/>
              <a:pPr/>
              <a:t>26</a:t>
            </a:fld>
            <a:endParaRPr lang="it-IT" altLang="it-IT"/>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olo 1"/>
          <p:cNvSpPr>
            <a:spLocks noGrp="1"/>
          </p:cNvSpPr>
          <p:nvPr>
            <p:ph type="title"/>
          </p:nvPr>
        </p:nvSpPr>
        <p:spPr>
          <a:xfrm>
            <a:off x="468313" y="274638"/>
            <a:ext cx="8218487" cy="922337"/>
          </a:xfrm>
        </p:spPr>
        <p:txBody>
          <a:bodyPr/>
          <a:lstStyle/>
          <a:p>
            <a:r>
              <a:rPr lang="it-IT" altLang="it-IT" smtClean="0">
                <a:solidFill>
                  <a:srgbClr val="FF0000"/>
                </a:solidFill>
              </a:rPr>
              <a:t>CITAZIONE DIRETTA A GIUDIZIO:</a:t>
            </a:r>
            <a:br>
              <a:rPr lang="it-IT" altLang="it-IT" smtClean="0">
                <a:solidFill>
                  <a:srgbClr val="FF0000"/>
                </a:solidFill>
              </a:rPr>
            </a:br>
            <a:r>
              <a:rPr lang="it-IT" altLang="it-IT" smtClean="0">
                <a:solidFill>
                  <a:srgbClr val="FF0000"/>
                </a:solidFill>
              </a:rPr>
              <a:t>IL DECRETO DI CITAZIONE </a:t>
            </a:r>
          </a:p>
        </p:txBody>
      </p:sp>
      <p:sp>
        <p:nvSpPr>
          <p:cNvPr id="3" name="Segnaposto contenuto 2"/>
          <p:cNvSpPr>
            <a:spLocks noGrp="1"/>
          </p:cNvSpPr>
          <p:nvPr>
            <p:ph idx="1"/>
          </p:nvPr>
        </p:nvSpPr>
        <p:spPr>
          <a:xfrm>
            <a:off x="0" y="1557338"/>
            <a:ext cx="9144000" cy="5300662"/>
          </a:xfrm>
        </p:spPr>
        <p:txBody>
          <a:bodyPr/>
          <a:lstStyle/>
          <a:p>
            <a:pPr marL="0" indent="0" algn="just">
              <a:buFont typeface="Arial" panose="020B0604020202020204" pitchFamily="34" charset="0"/>
              <a:buNone/>
              <a:defRPr/>
            </a:pPr>
            <a:r>
              <a:rPr lang="it-IT" sz="1800" dirty="0">
                <a:solidFill>
                  <a:schemeClr val="accent1">
                    <a:lumMod val="50000"/>
                  </a:schemeClr>
                </a:solidFill>
              </a:rPr>
              <a:t>Il </a:t>
            </a:r>
            <a:r>
              <a:rPr lang="it-IT" sz="1800" b="1" dirty="0">
                <a:solidFill>
                  <a:schemeClr val="accent1">
                    <a:lumMod val="50000"/>
                  </a:schemeClr>
                </a:solidFill>
              </a:rPr>
              <a:t>decreto di citazione a giudizio </a:t>
            </a:r>
            <a:r>
              <a:rPr lang="it-IT" sz="1800" dirty="0">
                <a:solidFill>
                  <a:schemeClr val="accent1">
                    <a:lumMod val="50000"/>
                  </a:schemeClr>
                </a:solidFill>
              </a:rPr>
              <a:t>contiene (</a:t>
            </a:r>
            <a:r>
              <a:rPr lang="it-IT" sz="1800" b="1" dirty="0">
                <a:solidFill>
                  <a:schemeClr val="accent1">
                    <a:lumMod val="50000"/>
                  </a:schemeClr>
                </a:solidFill>
              </a:rPr>
              <a:t>art. 552, comma I </a:t>
            </a:r>
            <a:r>
              <a:rPr lang="it-IT" sz="1800" b="1" dirty="0" err="1">
                <a:solidFill>
                  <a:schemeClr val="accent1">
                    <a:lumMod val="50000"/>
                  </a:schemeClr>
                </a:solidFill>
              </a:rPr>
              <a:t>cpp</a:t>
            </a:r>
            <a:r>
              <a:rPr lang="it-IT" sz="1800" dirty="0">
                <a:solidFill>
                  <a:schemeClr val="accent1">
                    <a:lumMod val="50000"/>
                  </a:schemeClr>
                </a:solidFill>
              </a:rPr>
              <a:t>):</a:t>
            </a:r>
          </a:p>
          <a:p>
            <a:pPr marL="0" indent="0" algn="just">
              <a:buFont typeface="Arial" panose="020B0604020202020204" pitchFamily="34" charset="0"/>
              <a:buNone/>
              <a:defRPr/>
            </a:pPr>
            <a:r>
              <a:rPr lang="it-IT" sz="1800" b="1" dirty="0">
                <a:solidFill>
                  <a:schemeClr val="accent1">
                    <a:lumMod val="50000"/>
                  </a:schemeClr>
                </a:solidFill>
              </a:rPr>
              <a:t>a) </a:t>
            </a:r>
            <a:r>
              <a:rPr lang="it-IT" sz="1800" dirty="0">
                <a:solidFill>
                  <a:schemeClr val="accent1">
                    <a:lumMod val="50000"/>
                  </a:schemeClr>
                </a:solidFill>
              </a:rPr>
              <a:t>le </a:t>
            </a:r>
            <a:r>
              <a:rPr lang="it-IT" sz="1800" b="1" dirty="0">
                <a:solidFill>
                  <a:schemeClr val="accent1">
                    <a:lumMod val="50000"/>
                  </a:schemeClr>
                </a:solidFill>
              </a:rPr>
              <a:t>generalità dell’imputato </a:t>
            </a:r>
            <a:r>
              <a:rPr lang="it-IT" sz="1800" dirty="0">
                <a:solidFill>
                  <a:schemeClr val="accent1">
                    <a:lumMod val="50000"/>
                  </a:schemeClr>
                </a:solidFill>
              </a:rPr>
              <a:t>o le altre indicazioni che valgono a identificarlo nonché le indicazioni delle altre parti private, con l’indicazione dei difensori;</a:t>
            </a:r>
          </a:p>
          <a:p>
            <a:pPr marL="0" indent="0" algn="just">
              <a:buFont typeface="Arial" panose="020B0604020202020204" pitchFamily="34" charset="0"/>
              <a:buNone/>
              <a:defRPr/>
            </a:pPr>
            <a:r>
              <a:rPr lang="it-IT" sz="1800" b="1" dirty="0">
                <a:solidFill>
                  <a:schemeClr val="accent1">
                    <a:lumMod val="50000"/>
                  </a:schemeClr>
                </a:solidFill>
              </a:rPr>
              <a:t>b) </a:t>
            </a:r>
            <a:r>
              <a:rPr lang="it-IT" sz="1800" dirty="0">
                <a:solidFill>
                  <a:schemeClr val="accent1">
                    <a:lumMod val="50000"/>
                  </a:schemeClr>
                </a:solidFill>
              </a:rPr>
              <a:t>l’indicazione della persona offesa, qualora risulti identificata;</a:t>
            </a:r>
          </a:p>
          <a:p>
            <a:pPr marL="0" indent="0" algn="just">
              <a:buFont typeface="Arial" panose="020B0604020202020204" pitchFamily="34" charset="0"/>
              <a:buNone/>
              <a:defRPr/>
            </a:pPr>
            <a:r>
              <a:rPr lang="it-IT" sz="1800" b="1" dirty="0">
                <a:solidFill>
                  <a:schemeClr val="accent1">
                    <a:lumMod val="50000"/>
                  </a:schemeClr>
                </a:solidFill>
              </a:rPr>
              <a:t>c) l’enunciazione del fatto in forma chiara e precisa</a:t>
            </a:r>
            <a:r>
              <a:rPr lang="it-IT" sz="1800" dirty="0">
                <a:solidFill>
                  <a:schemeClr val="accent1">
                    <a:lumMod val="50000"/>
                  </a:schemeClr>
                </a:solidFill>
              </a:rPr>
              <a:t>, delle circostanze aggravanti e di quelle che possono comportare l’applicazione di misure di sicurezza, con i relativi articoli di legge;</a:t>
            </a:r>
          </a:p>
          <a:p>
            <a:pPr marL="0" indent="0" algn="just">
              <a:buFont typeface="Arial" panose="020B0604020202020204" pitchFamily="34" charset="0"/>
              <a:buNone/>
              <a:defRPr/>
            </a:pPr>
            <a:r>
              <a:rPr lang="it-IT" sz="1800" b="1" dirty="0">
                <a:solidFill>
                  <a:schemeClr val="accent1">
                    <a:lumMod val="50000"/>
                  </a:schemeClr>
                </a:solidFill>
              </a:rPr>
              <a:t>d) </a:t>
            </a:r>
            <a:r>
              <a:rPr lang="it-IT" sz="1800" dirty="0">
                <a:solidFill>
                  <a:schemeClr val="accent1">
                    <a:lumMod val="50000"/>
                  </a:schemeClr>
                </a:solidFill>
              </a:rPr>
              <a:t>l’indicazione del Giudice competente per il giudizio nonché del luogo, del giorno e dell’ora della comparizione, con l’</a:t>
            </a:r>
            <a:r>
              <a:rPr lang="it-IT" sz="1800" b="1" dirty="0">
                <a:solidFill>
                  <a:schemeClr val="accent1">
                    <a:lumMod val="50000"/>
                  </a:schemeClr>
                </a:solidFill>
              </a:rPr>
              <a:t>avvertimento </a:t>
            </a:r>
            <a:r>
              <a:rPr lang="it-IT" sz="1800" dirty="0">
                <a:solidFill>
                  <a:schemeClr val="accent1">
                    <a:lumMod val="50000"/>
                  </a:schemeClr>
                </a:solidFill>
              </a:rPr>
              <a:t>all’imputato</a:t>
            </a:r>
            <a:r>
              <a:rPr lang="it-IT" sz="1800" b="1" dirty="0">
                <a:solidFill>
                  <a:schemeClr val="accent1">
                    <a:lumMod val="50000"/>
                  </a:schemeClr>
                </a:solidFill>
              </a:rPr>
              <a:t> che non comparendo sarà giudicato in assenza</a:t>
            </a:r>
            <a:r>
              <a:rPr lang="it-IT" sz="1800" dirty="0">
                <a:solidFill>
                  <a:schemeClr val="accent1">
                    <a:lumMod val="50000"/>
                  </a:schemeClr>
                </a:solidFill>
              </a:rPr>
              <a:t>;</a:t>
            </a:r>
          </a:p>
          <a:p>
            <a:pPr marL="0" indent="0" algn="just">
              <a:buFont typeface="Arial" panose="020B0604020202020204" pitchFamily="34" charset="0"/>
              <a:buNone/>
              <a:defRPr/>
            </a:pPr>
            <a:r>
              <a:rPr lang="it-IT" sz="1800" b="1" dirty="0">
                <a:solidFill>
                  <a:schemeClr val="accent1">
                    <a:lumMod val="50000"/>
                  </a:schemeClr>
                </a:solidFill>
              </a:rPr>
              <a:t>e) </a:t>
            </a:r>
            <a:r>
              <a:rPr lang="it-IT" sz="1800" dirty="0">
                <a:solidFill>
                  <a:schemeClr val="accent1">
                    <a:lumMod val="50000"/>
                  </a:schemeClr>
                </a:solidFill>
              </a:rPr>
              <a:t>l’avviso che l’imputato ha </a:t>
            </a:r>
            <a:r>
              <a:rPr lang="it-IT" sz="1800" b="1" dirty="0">
                <a:solidFill>
                  <a:schemeClr val="accent1">
                    <a:lumMod val="50000"/>
                  </a:schemeClr>
                </a:solidFill>
              </a:rPr>
              <a:t>facoltà di nominare un difensore di fiducia </a:t>
            </a:r>
            <a:r>
              <a:rPr lang="it-IT" sz="1800" dirty="0">
                <a:solidFill>
                  <a:schemeClr val="accent1">
                    <a:lumMod val="50000"/>
                  </a:schemeClr>
                </a:solidFill>
              </a:rPr>
              <a:t>e che, </a:t>
            </a:r>
            <a:r>
              <a:rPr lang="it-IT" sz="1800" b="1" dirty="0">
                <a:solidFill>
                  <a:schemeClr val="accent1">
                    <a:lumMod val="50000"/>
                  </a:schemeClr>
                </a:solidFill>
              </a:rPr>
              <a:t>in mancanza</a:t>
            </a:r>
            <a:r>
              <a:rPr lang="it-IT" sz="1800" dirty="0">
                <a:solidFill>
                  <a:schemeClr val="accent1">
                    <a:lumMod val="50000"/>
                  </a:schemeClr>
                </a:solidFill>
              </a:rPr>
              <a:t>, sarà assistito dal </a:t>
            </a:r>
            <a:r>
              <a:rPr lang="it-IT" sz="1800" b="1" dirty="0">
                <a:solidFill>
                  <a:schemeClr val="accent1">
                    <a:lumMod val="50000"/>
                  </a:schemeClr>
                </a:solidFill>
              </a:rPr>
              <a:t>difensore d’ufficio</a:t>
            </a:r>
            <a:r>
              <a:rPr lang="it-IT" sz="1800" dirty="0">
                <a:solidFill>
                  <a:schemeClr val="accent1">
                    <a:lumMod val="50000"/>
                  </a:schemeClr>
                </a:solidFill>
              </a:rPr>
              <a:t>;</a:t>
            </a:r>
          </a:p>
          <a:p>
            <a:pPr marL="0" indent="0" algn="just">
              <a:buFont typeface="Arial" panose="020B0604020202020204" pitchFamily="34" charset="0"/>
              <a:buNone/>
              <a:defRPr/>
            </a:pPr>
            <a:r>
              <a:rPr lang="it-IT" sz="1800" b="1" dirty="0">
                <a:solidFill>
                  <a:schemeClr val="accent1">
                    <a:lumMod val="50000"/>
                  </a:schemeClr>
                </a:solidFill>
              </a:rPr>
              <a:t>f) </a:t>
            </a:r>
            <a:r>
              <a:rPr lang="it-IT" sz="1800" dirty="0">
                <a:solidFill>
                  <a:schemeClr val="accent1">
                    <a:lumMod val="50000"/>
                  </a:schemeClr>
                </a:solidFill>
              </a:rPr>
              <a:t>l’avviso che, qualora ne ricorrano i presupposti, l’imputato, </a:t>
            </a:r>
            <a:r>
              <a:rPr lang="it-IT" sz="1800" b="1" dirty="0">
                <a:solidFill>
                  <a:schemeClr val="accent1">
                    <a:lumMod val="50000"/>
                  </a:schemeClr>
                </a:solidFill>
              </a:rPr>
              <a:t>prima della dichiarazione di apertura del dibattimento di primo grado può presentare le richieste previste dagli artt. 438 e 444 </a:t>
            </a:r>
            <a:r>
              <a:rPr lang="it-IT" sz="1800" b="1" dirty="0" err="1">
                <a:solidFill>
                  <a:schemeClr val="accent1">
                    <a:lumMod val="50000"/>
                  </a:schemeClr>
                </a:solidFill>
              </a:rPr>
              <a:t>cpp</a:t>
            </a:r>
            <a:r>
              <a:rPr lang="it-IT" sz="1800" b="1" dirty="0">
                <a:solidFill>
                  <a:schemeClr val="accent1">
                    <a:lumMod val="50000"/>
                  </a:schemeClr>
                </a:solidFill>
              </a:rPr>
              <a:t> ovvero domanda di oblazione</a:t>
            </a:r>
            <a:r>
              <a:rPr lang="it-IT" sz="1800" dirty="0">
                <a:solidFill>
                  <a:schemeClr val="accent1">
                    <a:lumMod val="50000"/>
                  </a:schemeClr>
                </a:solidFill>
              </a:rPr>
              <a:t>;</a:t>
            </a:r>
          </a:p>
          <a:p>
            <a:pPr marL="0" indent="0" algn="just">
              <a:buFont typeface="Arial" panose="020B0604020202020204" pitchFamily="34" charset="0"/>
              <a:buNone/>
              <a:defRPr/>
            </a:pPr>
            <a:r>
              <a:rPr lang="it-IT" sz="1800" b="1" dirty="0">
                <a:solidFill>
                  <a:schemeClr val="accent1">
                    <a:lumMod val="50000"/>
                  </a:schemeClr>
                </a:solidFill>
              </a:rPr>
              <a:t>g) </a:t>
            </a:r>
            <a:r>
              <a:rPr lang="it-IT" sz="1800" dirty="0">
                <a:solidFill>
                  <a:schemeClr val="accent1">
                    <a:lumMod val="50000"/>
                  </a:schemeClr>
                </a:solidFill>
              </a:rPr>
              <a:t>l’avviso che il fascicolo delle indagini è depositato presso la Segreteria del Pubblico Ministero e che le parti e i loro difensori hanno facoltà di prenderne visione ed estrarne copia;</a:t>
            </a:r>
          </a:p>
          <a:p>
            <a:pPr marL="0" indent="0" algn="just">
              <a:buFont typeface="Arial" panose="020B0604020202020204" pitchFamily="34" charset="0"/>
              <a:buNone/>
              <a:defRPr/>
            </a:pPr>
            <a:r>
              <a:rPr lang="it-IT" sz="1800" b="1" dirty="0">
                <a:solidFill>
                  <a:schemeClr val="accent1">
                    <a:lumMod val="50000"/>
                  </a:schemeClr>
                </a:solidFill>
              </a:rPr>
              <a:t>h) </a:t>
            </a:r>
            <a:r>
              <a:rPr lang="it-IT" sz="1800" dirty="0">
                <a:solidFill>
                  <a:schemeClr val="accent1">
                    <a:lumMod val="50000"/>
                  </a:schemeClr>
                </a:solidFill>
              </a:rPr>
              <a:t>la data e la sottoscrizione del Pubblico Ministero o dell’ausiliario che lo assiste.</a:t>
            </a:r>
          </a:p>
          <a:p>
            <a:pPr marL="0" indent="0">
              <a:buFont typeface="Arial" panose="020B0604020202020204" pitchFamily="34" charset="0"/>
              <a:buNone/>
              <a:defRPr/>
            </a:pPr>
            <a:endParaRPr lang="it-IT" sz="2000" dirty="0">
              <a:solidFill>
                <a:schemeClr val="accent1">
                  <a:lumMod val="50000"/>
                </a:schemeClr>
              </a:solidFill>
            </a:endParaRPr>
          </a:p>
        </p:txBody>
      </p:sp>
      <p:sp>
        <p:nvSpPr>
          <p:cNvPr id="31748" name="Segnaposto numero diapositiva 3"/>
          <p:cNvSpPr>
            <a:spLocks noGrp="1"/>
          </p:cNvSpPr>
          <p:nvPr>
            <p:ph type="sldNum" sz="quarter" idx="12"/>
          </p:nvPr>
        </p:nvSpPr>
        <p:spPr bwMode="auto">
          <a:noFill/>
          <a:ln>
            <a:miter lim="800000"/>
            <a:headEnd/>
            <a:tailEnd/>
          </a:ln>
        </p:spPr>
        <p:txBody>
          <a:bodyPr/>
          <a:lstStyle/>
          <a:p>
            <a:fld id="{F242D1B5-71E9-4EF5-B9EB-937489AC7854}" type="slidenum">
              <a:rPr lang="it-IT" altLang="it-IT"/>
              <a:pPr/>
              <a:t>27</a:t>
            </a:fld>
            <a:endParaRPr lang="it-IT" altLang="it-IT"/>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olo 1"/>
          <p:cNvSpPr>
            <a:spLocks noGrp="1"/>
          </p:cNvSpPr>
          <p:nvPr>
            <p:ph type="title"/>
          </p:nvPr>
        </p:nvSpPr>
        <p:spPr>
          <a:xfrm>
            <a:off x="468313" y="115888"/>
            <a:ext cx="8207375" cy="1368425"/>
          </a:xfrm>
        </p:spPr>
        <p:txBody>
          <a:bodyPr/>
          <a:lstStyle/>
          <a:p>
            <a:r>
              <a:rPr lang="it-IT" altLang="it-IT" smtClean="0">
                <a:solidFill>
                  <a:srgbClr val="FF0000"/>
                </a:solidFill>
              </a:rPr>
              <a:t>CITAZIONE DIRETTA A GIUDIZIO:</a:t>
            </a:r>
            <a:br>
              <a:rPr lang="it-IT" altLang="it-IT" smtClean="0">
                <a:solidFill>
                  <a:srgbClr val="FF0000"/>
                </a:solidFill>
              </a:rPr>
            </a:br>
            <a:r>
              <a:rPr lang="it-IT" altLang="it-IT" smtClean="0">
                <a:solidFill>
                  <a:srgbClr val="FF0000"/>
                </a:solidFill>
              </a:rPr>
              <a:t>IL DECRETO DI CITAZIONE </a:t>
            </a:r>
          </a:p>
        </p:txBody>
      </p:sp>
      <p:sp>
        <p:nvSpPr>
          <p:cNvPr id="3" name="Segnaposto contenuto 2"/>
          <p:cNvSpPr>
            <a:spLocks noGrp="1"/>
          </p:cNvSpPr>
          <p:nvPr>
            <p:ph idx="1"/>
          </p:nvPr>
        </p:nvSpPr>
        <p:spPr>
          <a:xfrm>
            <a:off x="0" y="1484313"/>
            <a:ext cx="9036050" cy="5257800"/>
          </a:xfrm>
        </p:spPr>
        <p:txBody>
          <a:bodyPr/>
          <a:lstStyle/>
          <a:p>
            <a:pPr algn="just">
              <a:buFont typeface="Arial" panose="020B0604020202020204" pitchFamily="34" charset="0"/>
              <a:buChar char="•"/>
              <a:defRPr/>
            </a:pPr>
            <a:r>
              <a:rPr lang="it-IT" sz="2000" dirty="0">
                <a:solidFill>
                  <a:schemeClr val="accent1">
                    <a:lumMod val="50000"/>
                  </a:schemeClr>
                </a:solidFill>
              </a:rPr>
              <a:t>Il decreto è nullo se l’imputato non è identificato in modo certo ovvero se manca o è insufficiente l’indicazione di uno dei requisiti previsti dalle lettere c), d), e) ed f) del primo comma dell’art. 552 </a:t>
            </a:r>
            <a:r>
              <a:rPr lang="it-IT" sz="2000" dirty="0" err="1">
                <a:solidFill>
                  <a:schemeClr val="accent1">
                    <a:lumMod val="50000"/>
                  </a:schemeClr>
                </a:solidFill>
              </a:rPr>
              <a:t>cpp</a:t>
            </a:r>
            <a:r>
              <a:rPr lang="it-IT" sz="2000" dirty="0">
                <a:solidFill>
                  <a:schemeClr val="accent1">
                    <a:lumMod val="50000"/>
                  </a:schemeClr>
                </a:solidFill>
              </a:rPr>
              <a:t>.</a:t>
            </a:r>
          </a:p>
          <a:p>
            <a:pPr marL="0" indent="0" algn="just">
              <a:buFont typeface="Arial" panose="020B0604020202020204" pitchFamily="34" charset="0"/>
              <a:buNone/>
              <a:defRPr/>
            </a:pPr>
            <a:endParaRPr lang="it-IT" sz="2000" dirty="0">
              <a:solidFill>
                <a:schemeClr val="accent1">
                  <a:lumMod val="50000"/>
                </a:schemeClr>
              </a:solidFill>
            </a:endParaRPr>
          </a:p>
          <a:p>
            <a:pPr algn="just">
              <a:buFont typeface="Arial" panose="020B0604020202020204" pitchFamily="34" charset="0"/>
              <a:buChar char="•"/>
              <a:defRPr/>
            </a:pPr>
            <a:r>
              <a:rPr lang="it-IT" sz="2000" dirty="0">
                <a:solidFill>
                  <a:schemeClr val="accent1">
                    <a:lumMod val="50000"/>
                  </a:schemeClr>
                </a:solidFill>
              </a:rPr>
              <a:t>Il decreto di citazione a giudizio deve essere preceduto, a pena di nullità, dall’avviso ex art. 415 bis </a:t>
            </a:r>
            <a:r>
              <a:rPr lang="it-IT" sz="2000" dirty="0" err="1">
                <a:solidFill>
                  <a:schemeClr val="accent1">
                    <a:lumMod val="50000"/>
                  </a:schemeClr>
                </a:solidFill>
              </a:rPr>
              <a:t>cpp</a:t>
            </a:r>
            <a:r>
              <a:rPr lang="it-IT" sz="2000" dirty="0">
                <a:solidFill>
                  <a:schemeClr val="accent1">
                    <a:lumMod val="50000"/>
                  </a:schemeClr>
                </a:solidFill>
              </a:rPr>
              <a:t>, nonché dall’invito a presentarsi per rendere interrogatorio qualora l’indagato lo abbia richiesto ex art. 415 bis, comma III </a:t>
            </a:r>
            <a:r>
              <a:rPr lang="it-IT" sz="2000" dirty="0" err="1">
                <a:solidFill>
                  <a:schemeClr val="accent1">
                    <a:lumMod val="50000"/>
                  </a:schemeClr>
                </a:solidFill>
              </a:rPr>
              <a:t>cpp</a:t>
            </a:r>
            <a:r>
              <a:rPr lang="it-IT" sz="2000" dirty="0">
                <a:solidFill>
                  <a:schemeClr val="accent1">
                    <a:lumMod val="50000"/>
                  </a:schemeClr>
                </a:solidFill>
              </a:rPr>
              <a:t>.</a:t>
            </a:r>
          </a:p>
          <a:p>
            <a:pPr algn="just">
              <a:buFont typeface="Arial" panose="020B0604020202020204" pitchFamily="34" charset="0"/>
              <a:buChar char="•"/>
              <a:defRPr/>
            </a:pPr>
            <a:endParaRPr lang="it-IT" sz="2000" dirty="0">
              <a:solidFill>
                <a:schemeClr val="accent1">
                  <a:lumMod val="50000"/>
                </a:schemeClr>
              </a:solidFill>
            </a:endParaRPr>
          </a:p>
          <a:p>
            <a:pPr algn="just">
              <a:buFont typeface="Arial" panose="020B0604020202020204" pitchFamily="34" charset="0"/>
              <a:buChar char="•"/>
              <a:defRPr/>
            </a:pPr>
            <a:r>
              <a:rPr lang="it-IT" sz="2000" dirty="0">
                <a:solidFill>
                  <a:schemeClr val="accent1">
                    <a:lumMod val="50000"/>
                  </a:schemeClr>
                </a:solidFill>
              </a:rPr>
              <a:t>Il Pubblico Ministero esercita l’azione penale con l’emissione del decreto di citazione a giudizio (art. 552 </a:t>
            </a:r>
            <a:r>
              <a:rPr lang="it-IT" sz="2000" dirty="0" err="1">
                <a:solidFill>
                  <a:schemeClr val="accent1">
                    <a:lumMod val="50000"/>
                  </a:schemeClr>
                </a:solidFill>
              </a:rPr>
              <a:t>cpp</a:t>
            </a:r>
            <a:r>
              <a:rPr lang="it-IT" sz="2000" dirty="0">
                <a:solidFill>
                  <a:schemeClr val="accent1">
                    <a:lumMod val="50000"/>
                  </a:schemeClr>
                </a:solidFill>
              </a:rPr>
              <a:t>), che deve essere notificato all’imputato e alla persona offesa almeno 60 giorni prima dell’udienza. Nei casi di urgenza, che deve essere motivata, il termine è ridotto a 45 giorni.</a:t>
            </a:r>
          </a:p>
          <a:p>
            <a:pPr algn="just">
              <a:buFont typeface="Arial" panose="020B0604020202020204" pitchFamily="34" charset="0"/>
              <a:buChar char="•"/>
              <a:defRPr/>
            </a:pPr>
            <a:endParaRPr lang="it-IT" sz="2000" dirty="0">
              <a:solidFill>
                <a:schemeClr val="accent1">
                  <a:lumMod val="50000"/>
                </a:schemeClr>
              </a:solidFill>
            </a:endParaRPr>
          </a:p>
          <a:p>
            <a:pPr algn="just">
              <a:buFont typeface="Arial" panose="020B0604020202020204" pitchFamily="34" charset="0"/>
              <a:buChar char="•"/>
              <a:defRPr/>
            </a:pPr>
            <a:r>
              <a:rPr lang="it-IT" sz="2000" dirty="0">
                <a:solidFill>
                  <a:schemeClr val="accent1">
                    <a:lumMod val="50000"/>
                  </a:schemeClr>
                </a:solidFill>
              </a:rPr>
              <a:t>Il decreto di citazione è depositato dal Pubblico Ministero nella segreteria unitamente al fascicolo contenente la documentazione, gli atti e le cose indicati nell’art. 416, comma II </a:t>
            </a:r>
            <a:r>
              <a:rPr lang="it-IT" sz="2000" dirty="0" err="1">
                <a:solidFill>
                  <a:schemeClr val="accent1">
                    <a:lumMod val="50000"/>
                  </a:schemeClr>
                </a:solidFill>
              </a:rPr>
              <a:t>cpp</a:t>
            </a:r>
            <a:r>
              <a:rPr lang="it-IT" sz="2000" dirty="0">
                <a:solidFill>
                  <a:schemeClr val="accent1">
                    <a:lumMod val="50000"/>
                  </a:schemeClr>
                </a:solidFill>
              </a:rPr>
              <a:t>.</a:t>
            </a:r>
          </a:p>
          <a:p>
            <a:pPr>
              <a:buFont typeface="Arial" panose="020B0604020202020204" pitchFamily="34" charset="0"/>
              <a:buChar char="•"/>
              <a:defRPr/>
            </a:pPr>
            <a:endParaRPr lang="it-IT" sz="2000" dirty="0">
              <a:solidFill>
                <a:schemeClr val="accent1">
                  <a:lumMod val="50000"/>
                </a:schemeClr>
              </a:solidFill>
            </a:endParaRPr>
          </a:p>
        </p:txBody>
      </p:sp>
      <p:sp>
        <p:nvSpPr>
          <p:cNvPr id="32772" name="Segnaposto numero diapositiva 3"/>
          <p:cNvSpPr>
            <a:spLocks noGrp="1"/>
          </p:cNvSpPr>
          <p:nvPr>
            <p:ph type="sldNum" sz="quarter" idx="12"/>
          </p:nvPr>
        </p:nvSpPr>
        <p:spPr bwMode="auto">
          <a:noFill/>
          <a:ln>
            <a:miter lim="800000"/>
            <a:headEnd/>
            <a:tailEnd/>
          </a:ln>
        </p:spPr>
        <p:txBody>
          <a:bodyPr/>
          <a:lstStyle/>
          <a:p>
            <a:fld id="{D6373DF6-0C46-462B-81F8-107E89F50E71}" type="slidenum">
              <a:rPr lang="it-IT" altLang="it-IT"/>
              <a:pPr/>
              <a:t>28</a:t>
            </a:fld>
            <a:endParaRPr lang="it-IT" altLang="it-IT"/>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olo 1"/>
          <p:cNvSpPr>
            <a:spLocks noGrp="1"/>
          </p:cNvSpPr>
          <p:nvPr>
            <p:ph type="title"/>
          </p:nvPr>
        </p:nvSpPr>
        <p:spPr/>
        <p:txBody>
          <a:bodyPr/>
          <a:lstStyle/>
          <a:p>
            <a:r>
              <a:rPr lang="it-IT" altLang="it-IT" smtClean="0">
                <a:solidFill>
                  <a:srgbClr val="FF0000"/>
                </a:solidFill>
              </a:rPr>
              <a:t/>
            </a:r>
            <a:br>
              <a:rPr lang="it-IT" altLang="it-IT" smtClean="0">
                <a:solidFill>
                  <a:srgbClr val="FF0000"/>
                </a:solidFill>
              </a:rPr>
            </a:br>
            <a:r>
              <a:rPr lang="it-IT" altLang="it-IT" smtClean="0">
                <a:solidFill>
                  <a:srgbClr val="FF0000"/>
                </a:solidFill>
              </a:rPr>
              <a:t>CITAZIONE DIRETTA A GIUDIZIO:</a:t>
            </a:r>
            <a:br>
              <a:rPr lang="it-IT" altLang="it-IT" smtClean="0">
                <a:solidFill>
                  <a:srgbClr val="FF0000"/>
                </a:solidFill>
              </a:rPr>
            </a:br>
            <a:r>
              <a:rPr lang="it-IT" altLang="it-IT" smtClean="0">
                <a:solidFill>
                  <a:srgbClr val="FF0000"/>
                </a:solidFill>
              </a:rPr>
              <a:t>UDIENZA DI COMPARIZIONE</a:t>
            </a:r>
            <a:br>
              <a:rPr lang="it-IT" altLang="it-IT" smtClean="0">
                <a:solidFill>
                  <a:srgbClr val="FF0000"/>
                </a:solidFill>
              </a:rPr>
            </a:br>
            <a:endParaRPr lang="it-IT" altLang="it-IT" smtClean="0">
              <a:solidFill>
                <a:srgbClr val="FF0000"/>
              </a:solidFill>
            </a:endParaRPr>
          </a:p>
        </p:txBody>
      </p:sp>
      <p:sp>
        <p:nvSpPr>
          <p:cNvPr id="3" name="Segnaposto contenuto 2"/>
          <p:cNvSpPr>
            <a:spLocks noGrp="1"/>
          </p:cNvSpPr>
          <p:nvPr>
            <p:ph idx="1"/>
          </p:nvPr>
        </p:nvSpPr>
        <p:spPr>
          <a:xfrm>
            <a:off x="179388" y="1557338"/>
            <a:ext cx="8507412" cy="5400675"/>
          </a:xfrm>
        </p:spPr>
        <p:txBody>
          <a:bodyPr/>
          <a:lstStyle/>
          <a:p>
            <a:pPr marL="0" indent="0" algn="just">
              <a:buFont typeface="Arial" panose="020B0604020202020204" pitchFamily="34" charset="0"/>
              <a:buNone/>
              <a:defRPr/>
            </a:pPr>
            <a:r>
              <a:rPr lang="it-IT" sz="2000" b="1" dirty="0">
                <a:solidFill>
                  <a:schemeClr val="accent1">
                    <a:lumMod val="50000"/>
                  </a:schemeClr>
                </a:solidFill>
              </a:rPr>
              <a:t>Art. 555 </a:t>
            </a:r>
            <a:r>
              <a:rPr lang="it-IT" sz="2000" b="1" dirty="0" err="1">
                <a:solidFill>
                  <a:schemeClr val="accent1">
                    <a:lumMod val="50000"/>
                  </a:schemeClr>
                </a:solidFill>
              </a:rPr>
              <a:t>cpp</a:t>
            </a:r>
            <a:endParaRPr lang="it-IT" sz="2000" b="1" dirty="0">
              <a:solidFill>
                <a:schemeClr val="accent1">
                  <a:lumMod val="50000"/>
                </a:schemeClr>
              </a:solidFill>
            </a:endParaRPr>
          </a:p>
          <a:p>
            <a:pPr algn="just">
              <a:buFont typeface="Arial" panose="020B0604020202020204" pitchFamily="34" charset="0"/>
              <a:buChar char="•"/>
              <a:defRPr/>
            </a:pPr>
            <a:r>
              <a:rPr lang="it-IT" sz="2000" dirty="0">
                <a:solidFill>
                  <a:schemeClr val="accent1">
                    <a:lumMod val="50000"/>
                  </a:schemeClr>
                </a:solidFill>
              </a:rPr>
              <a:t>Almeno 7 giorni prima dell’udienza dibattimentale deve essere depositata, a pena di inammissibilità, la lista dei testimoni, periti, consulenti tecnici nonché delle persone indicate dall’art. 210 </a:t>
            </a:r>
            <a:r>
              <a:rPr lang="it-IT" sz="2000" dirty="0" err="1">
                <a:solidFill>
                  <a:schemeClr val="accent1">
                    <a:lumMod val="50000"/>
                  </a:schemeClr>
                </a:solidFill>
              </a:rPr>
              <a:t>cpp</a:t>
            </a:r>
            <a:r>
              <a:rPr lang="it-IT" sz="2000" dirty="0">
                <a:solidFill>
                  <a:schemeClr val="accent1">
                    <a:lumMod val="50000"/>
                  </a:schemeClr>
                </a:solidFill>
              </a:rPr>
              <a:t> (imputati in un procedimento connesso).</a:t>
            </a:r>
          </a:p>
          <a:p>
            <a:pPr algn="just">
              <a:buFont typeface="Arial" panose="020B0604020202020204" pitchFamily="34" charset="0"/>
              <a:buChar char="•"/>
              <a:defRPr/>
            </a:pPr>
            <a:r>
              <a:rPr lang="it-IT" sz="2000" dirty="0">
                <a:solidFill>
                  <a:schemeClr val="accent1">
                    <a:lumMod val="50000"/>
                  </a:schemeClr>
                </a:solidFill>
              </a:rPr>
              <a:t>Prima dell’apertura del dibattimento (art. 491 </a:t>
            </a:r>
            <a:r>
              <a:rPr lang="it-IT" sz="2000" dirty="0" err="1">
                <a:solidFill>
                  <a:schemeClr val="accent1">
                    <a:lumMod val="50000"/>
                  </a:schemeClr>
                </a:solidFill>
              </a:rPr>
              <a:t>cpp</a:t>
            </a:r>
            <a:r>
              <a:rPr lang="it-IT" sz="2000" dirty="0">
                <a:solidFill>
                  <a:schemeClr val="accent1">
                    <a:lumMod val="50000"/>
                  </a:schemeClr>
                </a:solidFill>
              </a:rPr>
              <a:t>), possono essere eccepite le questioni preliminari in ordine a: competenza territoriale, nullità, costituzione delle parti, formazione del fascicolo.</a:t>
            </a:r>
          </a:p>
          <a:p>
            <a:pPr algn="just">
              <a:buFont typeface="Arial" panose="020B0604020202020204" pitchFamily="34" charset="0"/>
              <a:buChar char="•"/>
              <a:defRPr/>
            </a:pPr>
            <a:r>
              <a:rPr lang="it-IT" sz="2000" dirty="0">
                <a:solidFill>
                  <a:schemeClr val="accent1">
                    <a:lumMod val="50000"/>
                  </a:schemeClr>
                </a:solidFill>
              </a:rPr>
              <a:t>Possono essere avanzate richieste di definizione del procedimento con patteggiamento, giudizio abbreviato, oblazione o istanza di sospensione per messa alla prova (art. 168 bis </a:t>
            </a:r>
            <a:r>
              <a:rPr lang="it-IT" sz="2000" dirty="0" err="1">
                <a:solidFill>
                  <a:schemeClr val="accent1">
                    <a:lumMod val="50000"/>
                  </a:schemeClr>
                </a:solidFill>
              </a:rPr>
              <a:t>cp</a:t>
            </a:r>
            <a:r>
              <a:rPr lang="it-IT" sz="2000" dirty="0">
                <a:solidFill>
                  <a:schemeClr val="accent1">
                    <a:lumMod val="50000"/>
                  </a:schemeClr>
                </a:solidFill>
              </a:rPr>
              <a:t>).</a:t>
            </a:r>
          </a:p>
          <a:p>
            <a:pPr algn="just">
              <a:buFont typeface="Arial" panose="020B0604020202020204" pitchFamily="34" charset="0"/>
              <a:buChar char="•"/>
              <a:defRPr/>
            </a:pPr>
            <a:r>
              <a:rPr lang="it-IT" sz="2000" dirty="0">
                <a:solidFill>
                  <a:schemeClr val="accent1">
                    <a:lumMod val="50000"/>
                  </a:schemeClr>
                </a:solidFill>
              </a:rPr>
              <a:t>Quando si procede per un reato perseguibile a querela il giudice verifica la possibilità che vi sia una remissione (e relativa accettazione).</a:t>
            </a:r>
          </a:p>
          <a:p>
            <a:pPr algn="just">
              <a:buFont typeface="Arial" panose="020B0604020202020204" pitchFamily="34" charset="0"/>
              <a:buChar char="•"/>
              <a:defRPr/>
            </a:pPr>
            <a:r>
              <a:rPr lang="it-IT" sz="2000" dirty="0">
                <a:solidFill>
                  <a:schemeClr val="accent1">
                    <a:lumMod val="50000"/>
                  </a:schemeClr>
                </a:solidFill>
              </a:rPr>
              <a:t>Se si procede al giudizio, le parti indicano le prove di cui chiedono l’ammissione e possono concordare l’acquisizione al fascicolo del dibattimento di atti contenuti nel fascicolo del Pubblico Ministero.</a:t>
            </a:r>
          </a:p>
          <a:p>
            <a:pPr algn="just">
              <a:buFont typeface="Arial" panose="020B0604020202020204" pitchFamily="34" charset="0"/>
              <a:buChar char="•"/>
              <a:defRPr/>
            </a:pPr>
            <a:endParaRPr lang="it-IT" sz="2000" dirty="0">
              <a:solidFill>
                <a:schemeClr val="accent1">
                  <a:lumMod val="50000"/>
                </a:schemeClr>
              </a:solidFill>
            </a:endParaRPr>
          </a:p>
          <a:p>
            <a:pPr marL="0" indent="0">
              <a:buFont typeface="Arial" panose="020B0604020202020204" pitchFamily="34" charset="0"/>
              <a:buNone/>
              <a:defRPr/>
            </a:pPr>
            <a:endParaRPr lang="it-IT" dirty="0">
              <a:solidFill>
                <a:schemeClr val="accent1">
                  <a:lumMod val="50000"/>
                </a:schemeClr>
              </a:solidFill>
            </a:endParaRPr>
          </a:p>
        </p:txBody>
      </p:sp>
      <p:sp>
        <p:nvSpPr>
          <p:cNvPr id="33796" name="Segnaposto numero diapositiva 3"/>
          <p:cNvSpPr>
            <a:spLocks noGrp="1"/>
          </p:cNvSpPr>
          <p:nvPr>
            <p:ph type="sldNum" sz="quarter" idx="12"/>
          </p:nvPr>
        </p:nvSpPr>
        <p:spPr bwMode="auto">
          <a:noFill/>
          <a:ln>
            <a:miter lim="800000"/>
            <a:headEnd/>
            <a:tailEnd/>
          </a:ln>
        </p:spPr>
        <p:txBody>
          <a:bodyPr/>
          <a:lstStyle/>
          <a:p>
            <a:fld id="{B66F1D72-B24B-4311-8A79-578124F1F434}" type="slidenum">
              <a:rPr lang="it-IT" altLang="it-IT"/>
              <a:pPr/>
              <a:t>29</a:t>
            </a:fld>
            <a:endParaRPr lang="it-IT" altLang="it-IT"/>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olo 1"/>
          <p:cNvSpPr>
            <a:spLocks noGrp="1"/>
          </p:cNvSpPr>
          <p:nvPr>
            <p:ph type="title"/>
          </p:nvPr>
        </p:nvSpPr>
        <p:spPr>
          <a:xfrm>
            <a:off x="457200" y="274638"/>
            <a:ext cx="8229600" cy="1498600"/>
          </a:xfrm>
        </p:spPr>
        <p:txBody>
          <a:bodyPr/>
          <a:lstStyle/>
          <a:p>
            <a:r>
              <a:rPr lang="it-IT" altLang="it-IT" smtClean="0">
                <a:solidFill>
                  <a:srgbClr val="FF0000"/>
                </a:solidFill>
              </a:rPr>
              <a:t>LE INDAGINI PRELIMINARI:</a:t>
            </a:r>
            <a:br>
              <a:rPr lang="it-IT" altLang="it-IT" smtClean="0">
                <a:solidFill>
                  <a:srgbClr val="FF0000"/>
                </a:solidFill>
              </a:rPr>
            </a:br>
            <a:r>
              <a:rPr lang="it-IT" altLang="it-IT" smtClean="0">
                <a:solidFill>
                  <a:srgbClr val="FF0000"/>
                </a:solidFill>
              </a:rPr>
              <a:t>ATTIVITÀ TIPICHE</a:t>
            </a:r>
          </a:p>
        </p:txBody>
      </p:sp>
      <p:sp>
        <p:nvSpPr>
          <p:cNvPr id="3" name="Segnaposto contenuto 2"/>
          <p:cNvSpPr>
            <a:spLocks noGrp="1"/>
          </p:cNvSpPr>
          <p:nvPr>
            <p:ph idx="1"/>
          </p:nvPr>
        </p:nvSpPr>
        <p:spPr>
          <a:xfrm>
            <a:off x="457200" y="1916113"/>
            <a:ext cx="8362950" cy="4681537"/>
          </a:xfrm>
        </p:spPr>
        <p:txBody>
          <a:bodyPr/>
          <a:lstStyle/>
          <a:p>
            <a:pPr>
              <a:buFont typeface="Arial" panose="020B0604020202020204" pitchFamily="34" charset="0"/>
              <a:buChar char="•"/>
              <a:defRPr/>
            </a:pPr>
            <a:r>
              <a:rPr lang="it-IT" sz="2800" dirty="0">
                <a:solidFill>
                  <a:schemeClr val="accent1">
                    <a:lumMod val="50000"/>
                  </a:schemeClr>
                </a:solidFill>
              </a:rPr>
              <a:t>identificazione dell’indagato e di altre persone</a:t>
            </a:r>
          </a:p>
          <a:p>
            <a:pPr>
              <a:buFont typeface="Arial" panose="020B0604020202020204" pitchFamily="34" charset="0"/>
              <a:buChar char="•"/>
              <a:defRPr/>
            </a:pPr>
            <a:r>
              <a:rPr lang="it-IT" sz="2800" dirty="0">
                <a:solidFill>
                  <a:schemeClr val="accent1">
                    <a:lumMod val="50000"/>
                  </a:schemeClr>
                </a:solidFill>
              </a:rPr>
              <a:t>interrogatorio dell’indagato</a:t>
            </a:r>
          </a:p>
          <a:p>
            <a:pPr>
              <a:buFont typeface="Arial" panose="020B0604020202020204" pitchFamily="34" charset="0"/>
              <a:buChar char="•"/>
              <a:defRPr/>
            </a:pPr>
            <a:r>
              <a:rPr lang="it-IT" sz="2800" dirty="0">
                <a:solidFill>
                  <a:schemeClr val="accent1">
                    <a:lumMod val="50000"/>
                  </a:schemeClr>
                </a:solidFill>
              </a:rPr>
              <a:t>assunzione di informazioni dai possibili testimoni</a:t>
            </a:r>
          </a:p>
          <a:p>
            <a:pPr>
              <a:buFont typeface="Arial" panose="020B0604020202020204" pitchFamily="34" charset="0"/>
              <a:buChar char="•"/>
              <a:defRPr/>
            </a:pPr>
            <a:r>
              <a:rPr lang="it-IT" sz="2800" dirty="0">
                <a:solidFill>
                  <a:schemeClr val="accent1">
                    <a:lumMod val="50000"/>
                  </a:schemeClr>
                </a:solidFill>
              </a:rPr>
              <a:t>individuazione di persone e di cose</a:t>
            </a:r>
          </a:p>
          <a:p>
            <a:pPr>
              <a:buFont typeface="Arial" panose="020B0604020202020204" pitchFamily="34" charset="0"/>
              <a:buChar char="•"/>
              <a:defRPr/>
            </a:pPr>
            <a:r>
              <a:rPr lang="it-IT" sz="2800" dirty="0">
                <a:solidFill>
                  <a:schemeClr val="accent1">
                    <a:lumMod val="50000"/>
                  </a:schemeClr>
                </a:solidFill>
              </a:rPr>
              <a:t>ispezioni</a:t>
            </a:r>
          </a:p>
          <a:p>
            <a:pPr>
              <a:buFont typeface="Arial" panose="020B0604020202020204" pitchFamily="34" charset="0"/>
              <a:buChar char="•"/>
              <a:defRPr/>
            </a:pPr>
            <a:r>
              <a:rPr lang="it-IT" sz="2800" dirty="0">
                <a:solidFill>
                  <a:schemeClr val="accent1">
                    <a:lumMod val="50000"/>
                  </a:schemeClr>
                </a:solidFill>
              </a:rPr>
              <a:t>perquisizioni</a:t>
            </a:r>
          </a:p>
          <a:p>
            <a:pPr>
              <a:buFont typeface="Arial" panose="020B0604020202020204" pitchFamily="34" charset="0"/>
              <a:buChar char="•"/>
              <a:defRPr/>
            </a:pPr>
            <a:r>
              <a:rPr lang="it-IT" sz="2800" dirty="0">
                <a:solidFill>
                  <a:schemeClr val="accent1">
                    <a:lumMod val="50000"/>
                  </a:schemeClr>
                </a:solidFill>
              </a:rPr>
              <a:t>intercettazioni</a:t>
            </a:r>
          </a:p>
          <a:p>
            <a:pPr>
              <a:buFont typeface="Arial" panose="020B0604020202020204" pitchFamily="34" charset="0"/>
              <a:buChar char="•"/>
              <a:defRPr/>
            </a:pPr>
            <a:r>
              <a:rPr lang="it-IT" sz="2800" dirty="0">
                <a:solidFill>
                  <a:schemeClr val="accent1">
                    <a:lumMod val="50000"/>
                  </a:schemeClr>
                </a:solidFill>
              </a:rPr>
              <a:t>sequestro probatorio</a:t>
            </a:r>
          </a:p>
          <a:p>
            <a:pPr>
              <a:buFont typeface="Arial" panose="020B0604020202020204" pitchFamily="34" charset="0"/>
              <a:buChar char="•"/>
              <a:defRPr/>
            </a:pPr>
            <a:r>
              <a:rPr lang="it-IT" sz="2800" dirty="0">
                <a:solidFill>
                  <a:schemeClr val="accent1">
                    <a:lumMod val="50000"/>
                  </a:schemeClr>
                </a:solidFill>
              </a:rPr>
              <a:t>rilievi e accertamenti tecnici</a:t>
            </a:r>
          </a:p>
          <a:p>
            <a:pPr>
              <a:buFont typeface="Arial" panose="020B0604020202020204" pitchFamily="34" charset="0"/>
              <a:buChar char="•"/>
              <a:defRPr/>
            </a:pPr>
            <a:endParaRPr lang="it-IT" dirty="0"/>
          </a:p>
        </p:txBody>
      </p:sp>
      <p:sp>
        <p:nvSpPr>
          <p:cNvPr id="6148" name="Segnaposto numero diapositiva 3"/>
          <p:cNvSpPr>
            <a:spLocks noGrp="1"/>
          </p:cNvSpPr>
          <p:nvPr>
            <p:ph type="sldNum" sz="quarter" idx="12"/>
          </p:nvPr>
        </p:nvSpPr>
        <p:spPr bwMode="auto">
          <a:noFill/>
          <a:ln>
            <a:miter lim="800000"/>
            <a:headEnd/>
            <a:tailEnd/>
          </a:ln>
        </p:spPr>
        <p:txBody>
          <a:bodyPr/>
          <a:lstStyle/>
          <a:p>
            <a:fld id="{EC3A645D-97AE-4E48-BD8A-9C1E48A53495}" type="slidenum">
              <a:rPr lang="it-IT" altLang="it-IT"/>
              <a:pPr/>
              <a:t>3</a:t>
            </a:fld>
            <a:endParaRPr lang="it-IT" altLang="it-IT"/>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olo 1"/>
          <p:cNvSpPr>
            <a:spLocks noGrp="1"/>
          </p:cNvSpPr>
          <p:nvPr>
            <p:ph type="title"/>
          </p:nvPr>
        </p:nvSpPr>
        <p:spPr/>
        <p:txBody>
          <a:bodyPr/>
          <a:lstStyle/>
          <a:p>
            <a:r>
              <a:rPr lang="it-IT" altLang="it-IT" smtClean="0">
                <a:solidFill>
                  <a:srgbClr val="FF0000"/>
                </a:solidFill>
              </a:rPr>
              <a:t>CITAZIONE DIRETTA A GIUDIZIO:</a:t>
            </a:r>
            <a:br>
              <a:rPr lang="it-IT" altLang="it-IT" smtClean="0">
                <a:solidFill>
                  <a:srgbClr val="FF0000"/>
                </a:solidFill>
              </a:rPr>
            </a:br>
            <a:r>
              <a:rPr lang="it-IT" altLang="it-IT" smtClean="0">
                <a:solidFill>
                  <a:srgbClr val="FF0000"/>
                </a:solidFill>
              </a:rPr>
              <a:t>GIURISPRUDENZA</a:t>
            </a:r>
          </a:p>
        </p:txBody>
      </p:sp>
      <p:sp>
        <p:nvSpPr>
          <p:cNvPr id="3" name="Segnaposto contenuto 2"/>
          <p:cNvSpPr>
            <a:spLocks noGrp="1"/>
          </p:cNvSpPr>
          <p:nvPr>
            <p:ph idx="1"/>
          </p:nvPr>
        </p:nvSpPr>
        <p:spPr>
          <a:xfrm>
            <a:off x="457200" y="1600200"/>
            <a:ext cx="8362950" cy="4997450"/>
          </a:xfrm>
        </p:spPr>
        <p:txBody>
          <a:bodyPr/>
          <a:lstStyle/>
          <a:p>
            <a:pPr marL="0" indent="0" algn="just">
              <a:buFont typeface="Arial" panose="020B0604020202020204" pitchFamily="34" charset="0"/>
              <a:buNone/>
              <a:defRPr/>
            </a:pPr>
            <a:r>
              <a:rPr lang="it-IT" altLang="it-IT" sz="2200" b="1" dirty="0">
                <a:solidFill>
                  <a:schemeClr val="accent1">
                    <a:lumMod val="50000"/>
                  </a:schemeClr>
                </a:solidFill>
              </a:rPr>
              <a:t>Decreto di citazione a giudizio e nullità</a:t>
            </a:r>
          </a:p>
          <a:p>
            <a:pPr algn="just">
              <a:buFont typeface="Arial" panose="020B0604020202020204" pitchFamily="34" charset="0"/>
              <a:buChar char="•"/>
              <a:defRPr/>
            </a:pPr>
            <a:r>
              <a:rPr lang="it-IT" sz="2200" i="1" dirty="0">
                <a:solidFill>
                  <a:schemeClr val="accent1">
                    <a:lumMod val="50000"/>
                  </a:schemeClr>
                </a:solidFill>
              </a:rPr>
              <a:t>«Il decreto di citazione a giudizio è nullo per incertezza assoluta del fatto oggetto dell’imputazione non nel caso della semplice «indeterminatezza» dell’imputazione, ma soltanto quando l’imputato non sia stato posto in grado di intendere i termini concreti dell’accusa e di predisporre un’adeguata difesa.» </a:t>
            </a:r>
            <a:r>
              <a:rPr lang="it-IT" sz="2200" dirty="0">
                <a:solidFill>
                  <a:schemeClr val="accent1">
                    <a:lumMod val="50000"/>
                  </a:schemeClr>
                </a:solidFill>
              </a:rPr>
              <a:t>(</a:t>
            </a:r>
            <a:r>
              <a:rPr lang="it-IT" sz="2200" i="1" dirty="0">
                <a:solidFill>
                  <a:schemeClr val="accent1">
                    <a:lumMod val="50000"/>
                  </a:schemeClr>
                </a:solidFill>
              </a:rPr>
              <a:t>ex </a:t>
            </a:r>
            <a:r>
              <a:rPr lang="it-IT" sz="2200" i="1" dirty="0" err="1">
                <a:solidFill>
                  <a:schemeClr val="accent1">
                    <a:lumMod val="50000"/>
                  </a:schemeClr>
                </a:solidFill>
              </a:rPr>
              <a:t>multis</a:t>
            </a:r>
            <a:r>
              <a:rPr lang="it-IT" sz="2200" i="1" dirty="0">
                <a:solidFill>
                  <a:schemeClr val="accent1">
                    <a:lumMod val="50000"/>
                  </a:schemeClr>
                </a:solidFill>
              </a:rPr>
              <a:t> </a:t>
            </a:r>
            <a:r>
              <a:rPr lang="it-IT" sz="2200" dirty="0">
                <a:solidFill>
                  <a:schemeClr val="accent1">
                    <a:lumMod val="50000"/>
                  </a:schemeClr>
                </a:solidFill>
              </a:rPr>
              <a:t>Cass., 5 agosto 2010, n° 31407)</a:t>
            </a:r>
          </a:p>
          <a:p>
            <a:pPr algn="just">
              <a:buFont typeface="Arial" panose="020B0604020202020204" pitchFamily="34" charset="0"/>
              <a:buChar char="•"/>
              <a:defRPr/>
            </a:pPr>
            <a:r>
              <a:rPr lang="it-IT" altLang="it-IT" sz="2200" i="1" dirty="0">
                <a:solidFill>
                  <a:schemeClr val="accent1">
                    <a:lumMod val="50000"/>
                  </a:schemeClr>
                </a:solidFill>
              </a:rPr>
              <a:t>«Nel caso in cui il decreto di citazione a giudizio, emesso dal Pubblico Ministero, venga notificato all’imputato senza il rispetto del termine di 60 gg tra notifica e data dell’udienza, il decreto stesso resta valido. Ne consegue che il giudice del dibattimento, riscontrato il vizio, non può restituire gli atti al Pubblico Ministero, ma deve disporre egli stesso la rinnovazione della notificazione.»</a:t>
            </a:r>
            <a:r>
              <a:rPr lang="it-IT" altLang="it-IT" sz="2200" dirty="0">
                <a:solidFill>
                  <a:schemeClr val="accent1">
                    <a:lumMod val="50000"/>
                  </a:schemeClr>
                </a:solidFill>
              </a:rPr>
              <a:t> (</a:t>
            </a:r>
            <a:r>
              <a:rPr lang="it-IT" altLang="it-IT" sz="2200" dirty="0" err="1">
                <a:solidFill>
                  <a:schemeClr val="accent1">
                    <a:lumMod val="50000"/>
                  </a:schemeClr>
                </a:solidFill>
              </a:rPr>
              <a:t>Cass</a:t>
            </a:r>
            <a:r>
              <a:rPr lang="it-IT" altLang="it-IT" sz="2200" dirty="0">
                <a:solidFill>
                  <a:schemeClr val="accent1">
                    <a:lumMod val="50000"/>
                  </a:schemeClr>
                </a:solidFill>
              </a:rPr>
              <a:t>., S.U., 29 maggio 2002, n. 28807).</a:t>
            </a:r>
          </a:p>
          <a:p>
            <a:pPr>
              <a:buFont typeface="Arial" panose="020B0604020202020204" pitchFamily="34" charset="0"/>
              <a:buChar char="•"/>
              <a:defRPr/>
            </a:pPr>
            <a:endParaRPr lang="it-IT" dirty="0"/>
          </a:p>
        </p:txBody>
      </p:sp>
      <p:sp>
        <p:nvSpPr>
          <p:cNvPr id="34820" name="Segnaposto numero diapositiva 3"/>
          <p:cNvSpPr>
            <a:spLocks noGrp="1"/>
          </p:cNvSpPr>
          <p:nvPr>
            <p:ph type="sldNum" sz="quarter" idx="12"/>
          </p:nvPr>
        </p:nvSpPr>
        <p:spPr bwMode="auto">
          <a:noFill/>
          <a:ln>
            <a:miter lim="800000"/>
            <a:headEnd/>
            <a:tailEnd/>
          </a:ln>
        </p:spPr>
        <p:txBody>
          <a:bodyPr/>
          <a:lstStyle/>
          <a:p>
            <a:fld id="{18FB4D42-143E-4254-8FCD-8D11445D519E}" type="slidenum">
              <a:rPr lang="it-IT" altLang="it-IT"/>
              <a:pPr/>
              <a:t>30</a:t>
            </a:fld>
            <a:endParaRPr lang="it-IT" altLang="it-IT"/>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olo 1"/>
          <p:cNvSpPr>
            <a:spLocks noGrp="1"/>
          </p:cNvSpPr>
          <p:nvPr>
            <p:ph type="title"/>
          </p:nvPr>
        </p:nvSpPr>
        <p:spPr>
          <a:xfrm>
            <a:off x="468313" y="0"/>
            <a:ext cx="8229600" cy="1143000"/>
          </a:xfrm>
        </p:spPr>
        <p:txBody>
          <a:bodyPr/>
          <a:lstStyle/>
          <a:p>
            <a:r>
              <a:rPr lang="it-IT" altLang="it-IT" smtClean="0">
                <a:solidFill>
                  <a:srgbClr val="FF0000"/>
                </a:solidFill>
              </a:rPr>
              <a:t>IL GIUDIZIO IMMEDIATO</a:t>
            </a:r>
          </a:p>
        </p:txBody>
      </p:sp>
      <p:sp>
        <p:nvSpPr>
          <p:cNvPr id="34819" name="Segnaposto contenuto 2"/>
          <p:cNvSpPr>
            <a:spLocks noGrp="1"/>
          </p:cNvSpPr>
          <p:nvPr>
            <p:ph idx="1"/>
          </p:nvPr>
        </p:nvSpPr>
        <p:spPr>
          <a:xfrm>
            <a:off x="107950" y="908050"/>
            <a:ext cx="8785225" cy="5949950"/>
          </a:xfrm>
        </p:spPr>
        <p:txBody>
          <a:bodyPr/>
          <a:lstStyle/>
          <a:p>
            <a:pPr marL="0" indent="0" algn="just">
              <a:buFont typeface="Arial" panose="020B0604020202020204" pitchFamily="34" charset="0"/>
              <a:buNone/>
              <a:defRPr/>
            </a:pPr>
            <a:r>
              <a:rPr lang="it-IT" altLang="it-IT" sz="2000" dirty="0">
                <a:solidFill>
                  <a:schemeClr val="accent1">
                    <a:lumMod val="50000"/>
                  </a:schemeClr>
                </a:solidFill>
              </a:rPr>
              <a:t>Il </a:t>
            </a:r>
            <a:r>
              <a:rPr lang="it-IT" altLang="it-IT" sz="2000" b="1" dirty="0">
                <a:solidFill>
                  <a:schemeClr val="accent1">
                    <a:lumMod val="50000"/>
                  </a:schemeClr>
                </a:solidFill>
              </a:rPr>
              <a:t>giudizio immediato (artt. 453 ss. </a:t>
            </a:r>
            <a:r>
              <a:rPr lang="it-IT" altLang="it-IT" sz="2000" b="1" dirty="0" err="1">
                <a:solidFill>
                  <a:schemeClr val="accent1">
                    <a:lumMod val="50000"/>
                  </a:schemeClr>
                </a:solidFill>
              </a:rPr>
              <a:t>cpp</a:t>
            </a:r>
            <a:r>
              <a:rPr lang="it-IT" altLang="it-IT" sz="2000" b="1" dirty="0">
                <a:solidFill>
                  <a:schemeClr val="accent1">
                    <a:lumMod val="50000"/>
                  </a:schemeClr>
                </a:solidFill>
              </a:rPr>
              <a:t>) </a:t>
            </a:r>
            <a:r>
              <a:rPr lang="it-IT" altLang="it-IT" sz="2000" dirty="0">
                <a:solidFill>
                  <a:schemeClr val="accent1">
                    <a:lumMod val="50000"/>
                  </a:schemeClr>
                </a:solidFill>
              </a:rPr>
              <a:t>ha la caratteristica di </a:t>
            </a:r>
            <a:r>
              <a:rPr lang="it-IT" altLang="it-IT" sz="2000" b="1" dirty="0">
                <a:solidFill>
                  <a:schemeClr val="accent1">
                    <a:lumMod val="50000"/>
                  </a:schemeClr>
                </a:solidFill>
              </a:rPr>
              <a:t>eliminare l’udienza preliminare</a:t>
            </a:r>
            <a:r>
              <a:rPr lang="it-IT" altLang="it-IT" sz="2000" dirty="0">
                <a:solidFill>
                  <a:schemeClr val="accent1">
                    <a:lumMod val="50000"/>
                  </a:schemeClr>
                </a:solidFill>
              </a:rPr>
              <a:t> e può essere </a:t>
            </a:r>
            <a:r>
              <a:rPr lang="it-IT" altLang="it-IT" sz="2000" b="1" dirty="0">
                <a:solidFill>
                  <a:schemeClr val="accent1">
                    <a:lumMod val="50000"/>
                  </a:schemeClr>
                </a:solidFill>
              </a:rPr>
              <a:t>richiesto </a:t>
            </a:r>
            <a:r>
              <a:rPr lang="it-IT" altLang="it-IT" sz="2000" dirty="0">
                <a:solidFill>
                  <a:schemeClr val="accent1">
                    <a:lumMod val="50000"/>
                  </a:schemeClr>
                </a:solidFill>
              </a:rPr>
              <a:t>sia dal </a:t>
            </a:r>
            <a:r>
              <a:rPr lang="it-IT" altLang="it-IT" sz="2000" b="1" dirty="0">
                <a:solidFill>
                  <a:schemeClr val="accent1">
                    <a:lumMod val="50000"/>
                  </a:schemeClr>
                </a:solidFill>
              </a:rPr>
              <a:t>Pubblico Ministero</a:t>
            </a:r>
            <a:r>
              <a:rPr lang="it-IT" altLang="it-IT" sz="2000" dirty="0">
                <a:solidFill>
                  <a:schemeClr val="accent1">
                    <a:lumMod val="50000"/>
                  </a:schemeClr>
                </a:solidFill>
              </a:rPr>
              <a:t>,</a:t>
            </a:r>
            <a:r>
              <a:rPr lang="it-IT" altLang="it-IT" sz="2000" b="1" dirty="0">
                <a:solidFill>
                  <a:schemeClr val="accent1">
                    <a:lumMod val="50000"/>
                  </a:schemeClr>
                </a:solidFill>
              </a:rPr>
              <a:t> </a:t>
            </a:r>
            <a:r>
              <a:rPr lang="it-IT" altLang="it-IT" sz="2000" dirty="0">
                <a:solidFill>
                  <a:schemeClr val="accent1">
                    <a:lumMod val="50000"/>
                  </a:schemeClr>
                </a:solidFill>
              </a:rPr>
              <a:t>in presenza di determinati presupposti, sia dall’</a:t>
            </a:r>
            <a:r>
              <a:rPr lang="it-IT" altLang="it-IT" sz="2000" b="1" dirty="0">
                <a:solidFill>
                  <a:schemeClr val="accent1">
                    <a:lumMod val="50000"/>
                  </a:schemeClr>
                </a:solidFill>
              </a:rPr>
              <a:t>imputato</a:t>
            </a:r>
            <a:r>
              <a:rPr lang="it-IT" altLang="it-IT" sz="2000" dirty="0">
                <a:solidFill>
                  <a:schemeClr val="accent1">
                    <a:lumMod val="50000"/>
                  </a:schemeClr>
                </a:solidFill>
              </a:rPr>
              <a:t>.</a:t>
            </a:r>
          </a:p>
          <a:p>
            <a:pPr marL="0" indent="0" algn="just">
              <a:buFont typeface="Arial" panose="020B0604020202020204" pitchFamily="34" charset="0"/>
              <a:buNone/>
              <a:defRPr/>
            </a:pPr>
            <a:r>
              <a:rPr lang="it-IT" altLang="it-IT" sz="2000" dirty="0">
                <a:solidFill>
                  <a:schemeClr val="accent1">
                    <a:lumMod val="50000"/>
                  </a:schemeClr>
                </a:solidFill>
              </a:rPr>
              <a:t>Qualora la richiesta venga avanzata dal Pubblico Ministero, il Giudice per le indagini preliminari decide senza sentire la difesa.</a:t>
            </a:r>
          </a:p>
          <a:p>
            <a:pPr marL="0" indent="0" algn="just">
              <a:buFont typeface="Arial" panose="020B0604020202020204" pitchFamily="34" charset="0"/>
              <a:buNone/>
              <a:defRPr/>
            </a:pPr>
            <a:r>
              <a:rPr lang="it-IT" altLang="it-IT" sz="2000" dirty="0">
                <a:solidFill>
                  <a:schemeClr val="accent1">
                    <a:lumMod val="50000"/>
                  </a:schemeClr>
                </a:solidFill>
              </a:rPr>
              <a:t>Qualora il Giudice ritenga sussistenti i presupposti del rito, dispone il </a:t>
            </a:r>
            <a:r>
              <a:rPr lang="it-IT" altLang="it-IT" sz="2000" b="1" dirty="0">
                <a:solidFill>
                  <a:schemeClr val="accent1">
                    <a:lumMod val="50000"/>
                  </a:schemeClr>
                </a:solidFill>
              </a:rPr>
              <a:t>decreto di giudizio immediato (art. 456 </a:t>
            </a:r>
            <a:r>
              <a:rPr lang="it-IT" altLang="it-IT" sz="2000" b="1" dirty="0" err="1">
                <a:solidFill>
                  <a:schemeClr val="accent1">
                    <a:lumMod val="50000"/>
                  </a:schemeClr>
                </a:solidFill>
              </a:rPr>
              <a:t>cpp</a:t>
            </a:r>
            <a:r>
              <a:rPr lang="it-IT" altLang="it-IT" sz="2000" b="1" dirty="0">
                <a:solidFill>
                  <a:schemeClr val="accent1">
                    <a:lumMod val="50000"/>
                  </a:schemeClr>
                </a:solidFill>
              </a:rPr>
              <a:t>)</a:t>
            </a:r>
            <a:r>
              <a:rPr lang="it-IT" altLang="it-IT" sz="2000" dirty="0">
                <a:solidFill>
                  <a:schemeClr val="accent1">
                    <a:lumMod val="50000"/>
                  </a:schemeClr>
                </a:solidFill>
              </a:rPr>
              <a:t> e provvede a formare il fascicolo del dibattimento (art. 457 </a:t>
            </a:r>
            <a:r>
              <a:rPr lang="it-IT" altLang="it-IT" sz="2000" dirty="0" err="1">
                <a:solidFill>
                  <a:schemeClr val="accent1">
                    <a:lumMod val="50000"/>
                  </a:schemeClr>
                </a:solidFill>
              </a:rPr>
              <a:t>cpp</a:t>
            </a:r>
            <a:r>
              <a:rPr lang="it-IT" altLang="it-IT" sz="2000" dirty="0">
                <a:solidFill>
                  <a:schemeClr val="accent1">
                    <a:lumMod val="50000"/>
                  </a:schemeClr>
                </a:solidFill>
              </a:rPr>
              <a:t>); in caso contrario, rigetta la richiesta con decreto e restituisce gli atti al Pubblico Ministero.</a:t>
            </a:r>
          </a:p>
          <a:p>
            <a:pPr marL="0" indent="0" algn="just">
              <a:buFont typeface="Arial" panose="020B0604020202020204" pitchFamily="34" charset="0"/>
              <a:buNone/>
              <a:defRPr/>
            </a:pPr>
            <a:r>
              <a:rPr lang="it-IT" altLang="it-IT" sz="2000" dirty="0">
                <a:solidFill>
                  <a:schemeClr val="accent1">
                    <a:lumMod val="50000"/>
                  </a:schemeClr>
                </a:solidFill>
              </a:rPr>
              <a:t>Almeno 30 giorni prima dell’udienza, il decreto di giudizio immediato è comunicato al Pubblico Ministero e notificato all’imputato e alla persona offesa (art. 456, comma III </a:t>
            </a:r>
            <a:r>
              <a:rPr lang="it-IT" altLang="it-IT" sz="2000" dirty="0" err="1">
                <a:solidFill>
                  <a:schemeClr val="accent1">
                    <a:lumMod val="50000"/>
                  </a:schemeClr>
                </a:solidFill>
              </a:rPr>
              <a:t>cpp</a:t>
            </a:r>
            <a:r>
              <a:rPr lang="it-IT" altLang="it-IT" sz="2000" dirty="0">
                <a:solidFill>
                  <a:schemeClr val="accent1">
                    <a:lumMod val="50000"/>
                  </a:schemeClr>
                </a:solidFill>
              </a:rPr>
              <a:t>).</a:t>
            </a:r>
          </a:p>
          <a:p>
            <a:pPr marL="0" indent="0" algn="just">
              <a:buFont typeface="Arial" panose="020B0604020202020204" pitchFamily="34" charset="0"/>
              <a:buNone/>
              <a:defRPr/>
            </a:pPr>
            <a:r>
              <a:rPr lang="it-IT" altLang="it-IT" sz="2000" dirty="0">
                <a:solidFill>
                  <a:schemeClr val="accent1">
                    <a:lumMod val="50000"/>
                  </a:schemeClr>
                </a:solidFill>
              </a:rPr>
              <a:t>Non è prevista la notifica dell’avviso ex art. 415 bis </a:t>
            </a:r>
            <a:r>
              <a:rPr lang="it-IT" altLang="it-IT" sz="2000" dirty="0" err="1">
                <a:solidFill>
                  <a:schemeClr val="accent1">
                    <a:lumMod val="50000"/>
                  </a:schemeClr>
                </a:solidFill>
              </a:rPr>
              <a:t>cpp</a:t>
            </a:r>
            <a:r>
              <a:rPr lang="it-IT" altLang="it-IT" sz="2000" dirty="0">
                <a:solidFill>
                  <a:schemeClr val="accent1">
                    <a:lumMod val="50000"/>
                  </a:schemeClr>
                </a:solidFill>
              </a:rPr>
              <a:t>.</a:t>
            </a:r>
          </a:p>
          <a:p>
            <a:pPr marL="0" indent="0" algn="just">
              <a:buFont typeface="Arial" panose="020B0604020202020204" pitchFamily="34" charset="0"/>
              <a:buNone/>
              <a:defRPr/>
            </a:pPr>
            <a:r>
              <a:rPr lang="it-IT" altLang="it-IT" sz="2000" dirty="0">
                <a:solidFill>
                  <a:schemeClr val="accent1">
                    <a:lumMod val="50000"/>
                  </a:schemeClr>
                </a:solidFill>
              </a:rPr>
              <a:t>L’imputato, entro 15 giorni – a pena di decadenza – dalla notificazione del decreto di giudizio immediato, può richiedere la definizione del procedimento con </a:t>
            </a:r>
            <a:r>
              <a:rPr lang="it-IT" altLang="it-IT" sz="2000" b="1" dirty="0">
                <a:solidFill>
                  <a:schemeClr val="accent1">
                    <a:lumMod val="50000"/>
                  </a:schemeClr>
                </a:solidFill>
              </a:rPr>
              <a:t>patteggiamento </a:t>
            </a:r>
            <a:r>
              <a:rPr lang="it-IT" altLang="it-IT" sz="2000" dirty="0">
                <a:solidFill>
                  <a:schemeClr val="accent1">
                    <a:lumMod val="50000"/>
                  </a:schemeClr>
                </a:solidFill>
              </a:rPr>
              <a:t>o con </a:t>
            </a:r>
            <a:r>
              <a:rPr lang="it-IT" altLang="it-IT" sz="2000" b="1" dirty="0">
                <a:solidFill>
                  <a:schemeClr val="accent1">
                    <a:lumMod val="50000"/>
                  </a:schemeClr>
                </a:solidFill>
              </a:rPr>
              <a:t>rito abbreviato </a:t>
            </a:r>
            <a:r>
              <a:rPr lang="it-IT" altLang="it-IT" sz="2000" dirty="0">
                <a:solidFill>
                  <a:schemeClr val="accent1">
                    <a:lumMod val="50000"/>
                  </a:schemeClr>
                </a:solidFill>
              </a:rPr>
              <a:t>(art. 458 </a:t>
            </a:r>
            <a:r>
              <a:rPr lang="it-IT" altLang="it-IT" sz="2000" dirty="0" err="1">
                <a:solidFill>
                  <a:schemeClr val="accent1">
                    <a:lumMod val="50000"/>
                  </a:schemeClr>
                </a:solidFill>
              </a:rPr>
              <a:t>cpp</a:t>
            </a:r>
            <a:r>
              <a:rPr lang="it-IT" altLang="it-IT" sz="2000" dirty="0">
                <a:solidFill>
                  <a:schemeClr val="accent1">
                    <a:lumMod val="50000"/>
                  </a:schemeClr>
                </a:solidFill>
              </a:rPr>
              <a:t>) depositando nella cancelleria del Giudice per le indagini preliminari la richiesta, con la prova della avvenuta notificazione al Pubblico Ministero.</a:t>
            </a:r>
          </a:p>
        </p:txBody>
      </p:sp>
      <p:sp>
        <p:nvSpPr>
          <p:cNvPr id="35844" name="Segnaposto numero diapositiva 2"/>
          <p:cNvSpPr>
            <a:spLocks noGrp="1"/>
          </p:cNvSpPr>
          <p:nvPr>
            <p:ph type="sldNum" sz="quarter" idx="12"/>
          </p:nvPr>
        </p:nvSpPr>
        <p:spPr bwMode="auto">
          <a:noFill/>
          <a:ln>
            <a:miter lim="800000"/>
            <a:headEnd/>
            <a:tailEnd/>
          </a:ln>
        </p:spPr>
        <p:txBody>
          <a:bodyPr/>
          <a:lstStyle/>
          <a:p>
            <a:fld id="{8D52F2DB-B082-46D7-BD13-0B1347DED73D}" type="slidenum">
              <a:rPr lang="it-IT" altLang="it-IT"/>
              <a:pPr/>
              <a:t>31</a:t>
            </a:fld>
            <a:endParaRPr lang="it-IT" altLang="it-IT"/>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olo 1"/>
          <p:cNvSpPr>
            <a:spLocks noGrp="1"/>
          </p:cNvSpPr>
          <p:nvPr>
            <p:ph type="title"/>
          </p:nvPr>
        </p:nvSpPr>
        <p:spPr>
          <a:xfrm>
            <a:off x="457200" y="274638"/>
            <a:ext cx="8229600" cy="922337"/>
          </a:xfrm>
        </p:spPr>
        <p:txBody>
          <a:bodyPr/>
          <a:lstStyle/>
          <a:p>
            <a:r>
              <a:rPr lang="it-IT" altLang="it-IT" smtClean="0">
                <a:solidFill>
                  <a:srgbClr val="FF0000"/>
                </a:solidFill>
              </a:rPr>
              <a:t>IL GIUDIZIO IMMEDIATO «TIPICO»</a:t>
            </a:r>
          </a:p>
        </p:txBody>
      </p:sp>
      <p:sp>
        <p:nvSpPr>
          <p:cNvPr id="35843" name="Segnaposto contenuto 2"/>
          <p:cNvSpPr>
            <a:spLocks noGrp="1"/>
          </p:cNvSpPr>
          <p:nvPr>
            <p:ph idx="1"/>
          </p:nvPr>
        </p:nvSpPr>
        <p:spPr>
          <a:xfrm>
            <a:off x="179388" y="1557338"/>
            <a:ext cx="8569325" cy="4824412"/>
          </a:xfrm>
        </p:spPr>
        <p:txBody>
          <a:bodyPr/>
          <a:lstStyle/>
          <a:p>
            <a:pPr marL="0" indent="0" algn="just">
              <a:buFont typeface="Arial" panose="020B0604020202020204" pitchFamily="34" charset="0"/>
              <a:buNone/>
              <a:defRPr/>
            </a:pPr>
            <a:r>
              <a:rPr lang="it-IT" altLang="it-IT" sz="2400" dirty="0">
                <a:solidFill>
                  <a:schemeClr val="accent1">
                    <a:lumMod val="50000"/>
                  </a:schemeClr>
                </a:solidFill>
              </a:rPr>
              <a:t>Il </a:t>
            </a:r>
            <a:r>
              <a:rPr lang="it-IT" altLang="it-IT" sz="2400" b="1" dirty="0">
                <a:solidFill>
                  <a:schemeClr val="accent1">
                    <a:lumMod val="50000"/>
                  </a:schemeClr>
                </a:solidFill>
              </a:rPr>
              <a:t>giudizio immediato «tipico» (o «tradizionale») </a:t>
            </a:r>
            <a:r>
              <a:rPr lang="it-IT" altLang="it-IT" sz="2400" dirty="0">
                <a:solidFill>
                  <a:schemeClr val="accent1">
                    <a:lumMod val="50000"/>
                  </a:schemeClr>
                </a:solidFill>
              </a:rPr>
              <a:t>viene </a:t>
            </a:r>
            <a:r>
              <a:rPr lang="it-IT" altLang="it-IT" sz="2400" b="1" dirty="0">
                <a:solidFill>
                  <a:schemeClr val="accent1">
                    <a:lumMod val="50000"/>
                  </a:schemeClr>
                </a:solidFill>
              </a:rPr>
              <a:t>richiesto dal Pubblico Ministero</a:t>
            </a:r>
            <a:r>
              <a:rPr lang="it-IT" altLang="it-IT" sz="2400" dirty="0">
                <a:solidFill>
                  <a:schemeClr val="accent1">
                    <a:lumMod val="50000"/>
                  </a:schemeClr>
                </a:solidFill>
              </a:rPr>
              <a:t> al Giudice per le indagini preliminari se concorrono i seguenti presupposti (art. 453 </a:t>
            </a:r>
            <a:r>
              <a:rPr lang="it-IT" altLang="it-IT" sz="2400" dirty="0" err="1">
                <a:solidFill>
                  <a:schemeClr val="accent1">
                    <a:lumMod val="50000"/>
                  </a:schemeClr>
                </a:solidFill>
              </a:rPr>
              <a:t>cpp</a:t>
            </a:r>
            <a:r>
              <a:rPr lang="it-IT" altLang="it-IT" sz="2400" dirty="0">
                <a:solidFill>
                  <a:schemeClr val="accent1">
                    <a:lumMod val="50000"/>
                  </a:schemeClr>
                </a:solidFill>
              </a:rPr>
              <a:t>):</a:t>
            </a:r>
          </a:p>
          <a:p>
            <a:pPr algn="just">
              <a:buFont typeface="Arial" panose="020B0604020202020204" pitchFamily="34" charset="0"/>
              <a:buChar char="•"/>
              <a:defRPr/>
            </a:pPr>
            <a:r>
              <a:rPr lang="it-IT" altLang="it-IT" sz="2400" dirty="0">
                <a:solidFill>
                  <a:schemeClr val="accent1">
                    <a:lumMod val="50000"/>
                  </a:schemeClr>
                </a:solidFill>
              </a:rPr>
              <a:t>che la </a:t>
            </a:r>
            <a:r>
              <a:rPr lang="it-IT" altLang="it-IT" sz="2400" b="1" dirty="0">
                <a:solidFill>
                  <a:schemeClr val="accent1">
                    <a:lumMod val="50000"/>
                  </a:schemeClr>
                </a:solidFill>
              </a:rPr>
              <a:t>prova </a:t>
            </a:r>
            <a:r>
              <a:rPr lang="it-IT" altLang="it-IT" sz="2400" dirty="0">
                <a:solidFill>
                  <a:schemeClr val="accent1">
                    <a:lumMod val="50000"/>
                  </a:schemeClr>
                </a:solidFill>
              </a:rPr>
              <a:t>appaia </a:t>
            </a:r>
            <a:r>
              <a:rPr lang="it-IT" altLang="it-IT" sz="2400" b="1" dirty="0">
                <a:solidFill>
                  <a:schemeClr val="accent1">
                    <a:lumMod val="50000"/>
                  </a:schemeClr>
                </a:solidFill>
              </a:rPr>
              <a:t>evidente</a:t>
            </a:r>
            <a:r>
              <a:rPr lang="it-IT" altLang="it-IT" sz="2400" dirty="0">
                <a:solidFill>
                  <a:schemeClr val="accent1">
                    <a:lumMod val="50000"/>
                  </a:schemeClr>
                </a:solidFill>
              </a:rPr>
              <a:t> (da intendersi nel senso che esistono elementi idonei a sostenere l’accusa in giudizio);</a:t>
            </a:r>
          </a:p>
          <a:p>
            <a:pPr algn="just">
              <a:buFont typeface="Arial" panose="020B0604020202020204" pitchFamily="34" charset="0"/>
              <a:buChar char="•"/>
              <a:defRPr/>
            </a:pPr>
            <a:r>
              <a:rPr lang="it-IT" altLang="it-IT" sz="2400" dirty="0">
                <a:solidFill>
                  <a:schemeClr val="accent1">
                    <a:lumMod val="50000"/>
                  </a:schemeClr>
                </a:solidFill>
              </a:rPr>
              <a:t>che la </a:t>
            </a:r>
            <a:r>
              <a:rPr lang="it-IT" altLang="it-IT" sz="2400" b="1" dirty="0">
                <a:solidFill>
                  <a:schemeClr val="accent1">
                    <a:lumMod val="50000"/>
                  </a:schemeClr>
                </a:solidFill>
              </a:rPr>
              <a:t>persona indagata </a:t>
            </a:r>
            <a:r>
              <a:rPr lang="it-IT" altLang="it-IT" sz="2400" dirty="0">
                <a:solidFill>
                  <a:schemeClr val="accent1">
                    <a:lumMod val="50000"/>
                  </a:schemeClr>
                </a:solidFill>
              </a:rPr>
              <a:t>sia stata </a:t>
            </a:r>
            <a:r>
              <a:rPr lang="it-IT" altLang="it-IT" sz="2400" b="1" dirty="0">
                <a:solidFill>
                  <a:schemeClr val="accent1">
                    <a:lumMod val="50000"/>
                  </a:schemeClr>
                </a:solidFill>
              </a:rPr>
              <a:t>interrogata</a:t>
            </a:r>
            <a:r>
              <a:rPr lang="it-IT" altLang="it-IT" sz="2400" dirty="0">
                <a:solidFill>
                  <a:schemeClr val="accent1">
                    <a:lumMod val="50000"/>
                  </a:schemeClr>
                </a:solidFill>
              </a:rPr>
              <a:t> sui fatti dai quali emerge l’evidenza della prova o comunque sia stata invitata a presentarsi e la stessa abbia omesso di comparire (sempre che non abbia addotto un legittimo impedimento o che si tratti di una persona irreperibile);</a:t>
            </a:r>
          </a:p>
          <a:p>
            <a:pPr algn="just">
              <a:buFont typeface="Arial" panose="020B0604020202020204" pitchFamily="34" charset="0"/>
              <a:buChar char="•"/>
              <a:defRPr/>
            </a:pPr>
            <a:r>
              <a:rPr lang="it-IT" altLang="it-IT" sz="2400" dirty="0">
                <a:solidFill>
                  <a:schemeClr val="accent1">
                    <a:lumMod val="50000"/>
                  </a:schemeClr>
                </a:solidFill>
              </a:rPr>
              <a:t>che non siano decorsi più di 90 giorni dall’iscrizione della notizia di reato nel registro di cui all’art. 335 </a:t>
            </a:r>
            <a:r>
              <a:rPr lang="it-IT" altLang="it-IT" sz="2400" dirty="0" err="1">
                <a:solidFill>
                  <a:schemeClr val="accent1">
                    <a:lumMod val="50000"/>
                  </a:schemeClr>
                </a:solidFill>
              </a:rPr>
              <a:t>cpp</a:t>
            </a:r>
            <a:r>
              <a:rPr lang="it-IT" altLang="it-IT" sz="2400" dirty="0">
                <a:solidFill>
                  <a:schemeClr val="accent1">
                    <a:lumMod val="50000"/>
                  </a:schemeClr>
                </a:solidFill>
              </a:rPr>
              <a:t>.</a:t>
            </a:r>
          </a:p>
          <a:p>
            <a:pPr algn="just">
              <a:buFont typeface="Arial" panose="020B0604020202020204" pitchFamily="34" charset="0"/>
              <a:buChar char="•"/>
              <a:defRPr/>
            </a:pPr>
            <a:endParaRPr lang="it-IT" altLang="it-IT" sz="2800" dirty="0">
              <a:solidFill>
                <a:schemeClr val="accent1">
                  <a:lumMod val="50000"/>
                </a:schemeClr>
              </a:solidFill>
            </a:endParaRPr>
          </a:p>
          <a:p>
            <a:pPr algn="just">
              <a:buFont typeface="Arial" panose="020B0604020202020204" pitchFamily="34" charset="0"/>
              <a:buChar char="•"/>
              <a:defRPr/>
            </a:pPr>
            <a:endParaRPr lang="it-IT" altLang="it-IT" sz="2800" dirty="0">
              <a:solidFill>
                <a:schemeClr val="accent1">
                  <a:lumMod val="50000"/>
                </a:schemeClr>
              </a:solidFill>
            </a:endParaRPr>
          </a:p>
          <a:p>
            <a:pPr algn="just">
              <a:buFont typeface="Arial" panose="020B0604020202020204" pitchFamily="34" charset="0"/>
              <a:buChar char="•"/>
              <a:defRPr/>
            </a:pPr>
            <a:endParaRPr lang="it-IT" altLang="it-IT" sz="2800" dirty="0">
              <a:solidFill>
                <a:schemeClr val="accent1">
                  <a:lumMod val="50000"/>
                </a:schemeClr>
              </a:solidFill>
            </a:endParaRPr>
          </a:p>
        </p:txBody>
      </p:sp>
      <p:sp>
        <p:nvSpPr>
          <p:cNvPr id="36868" name="Segnaposto numero diapositiva 2"/>
          <p:cNvSpPr>
            <a:spLocks noGrp="1"/>
          </p:cNvSpPr>
          <p:nvPr>
            <p:ph type="sldNum" sz="quarter" idx="12"/>
          </p:nvPr>
        </p:nvSpPr>
        <p:spPr bwMode="auto">
          <a:noFill/>
          <a:ln>
            <a:miter lim="800000"/>
            <a:headEnd/>
            <a:tailEnd/>
          </a:ln>
        </p:spPr>
        <p:txBody>
          <a:bodyPr/>
          <a:lstStyle/>
          <a:p>
            <a:fld id="{C38F1F67-BFC0-49E0-8153-75BE6CC48646}" type="slidenum">
              <a:rPr lang="it-IT" altLang="it-IT"/>
              <a:pPr/>
              <a:t>32</a:t>
            </a:fld>
            <a:endParaRPr lang="it-IT" altLang="it-IT"/>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olo 1"/>
          <p:cNvSpPr>
            <a:spLocks noGrp="1"/>
          </p:cNvSpPr>
          <p:nvPr>
            <p:ph type="title"/>
          </p:nvPr>
        </p:nvSpPr>
        <p:spPr>
          <a:xfrm>
            <a:off x="539750" y="188913"/>
            <a:ext cx="8229600" cy="922337"/>
          </a:xfrm>
        </p:spPr>
        <p:txBody>
          <a:bodyPr/>
          <a:lstStyle/>
          <a:p>
            <a:r>
              <a:rPr lang="it-IT" altLang="it-IT" smtClean="0">
                <a:solidFill>
                  <a:srgbClr val="FF0000"/>
                </a:solidFill>
              </a:rPr>
              <a:t>IL GIUDIZIO IMMEDIATO «ATIPICO»</a:t>
            </a:r>
          </a:p>
        </p:txBody>
      </p:sp>
      <p:sp>
        <p:nvSpPr>
          <p:cNvPr id="35843" name="Segnaposto contenuto 2"/>
          <p:cNvSpPr>
            <a:spLocks noGrp="1"/>
          </p:cNvSpPr>
          <p:nvPr>
            <p:ph idx="1"/>
          </p:nvPr>
        </p:nvSpPr>
        <p:spPr>
          <a:xfrm>
            <a:off x="179388" y="1268413"/>
            <a:ext cx="8713787" cy="5473700"/>
          </a:xfrm>
        </p:spPr>
        <p:txBody>
          <a:bodyPr/>
          <a:lstStyle/>
          <a:p>
            <a:pPr marL="0" indent="0" algn="just">
              <a:buFont typeface="Arial" panose="020B0604020202020204" pitchFamily="34" charset="0"/>
              <a:buNone/>
              <a:defRPr/>
            </a:pPr>
            <a:r>
              <a:rPr lang="it-IT" altLang="it-IT" sz="2400" dirty="0">
                <a:solidFill>
                  <a:schemeClr val="accent1">
                    <a:lumMod val="50000"/>
                  </a:schemeClr>
                </a:solidFill>
              </a:rPr>
              <a:t>Il </a:t>
            </a:r>
            <a:r>
              <a:rPr lang="it-IT" altLang="it-IT" sz="2400" b="1" dirty="0">
                <a:solidFill>
                  <a:schemeClr val="accent1">
                    <a:lumMod val="50000"/>
                  </a:schemeClr>
                </a:solidFill>
              </a:rPr>
              <a:t>giudizio immediato «atipico» (o «cautelare») </a:t>
            </a:r>
            <a:r>
              <a:rPr lang="it-IT" altLang="it-IT" sz="2400" dirty="0">
                <a:solidFill>
                  <a:schemeClr val="accent1">
                    <a:lumMod val="50000"/>
                  </a:schemeClr>
                </a:solidFill>
              </a:rPr>
              <a:t>– introdotto dal decreto legge sulla sicurezza pubblica (n° 92/2008) – prevede l’obbligo per il Pubblico Ministero (salvo grave pregiudizio per le indagini) di richiedere il giudizio immediato se concorrono i seguenti presupposti (art. 453, comma 1 bis </a:t>
            </a:r>
            <a:r>
              <a:rPr lang="it-IT" altLang="it-IT" sz="2400" dirty="0" err="1">
                <a:solidFill>
                  <a:schemeClr val="accent1">
                    <a:lumMod val="50000"/>
                  </a:schemeClr>
                </a:solidFill>
              </a:rPr>
              <a:t>cpp</a:t>
            </a:r>
            <a:r>
              <a:rPr lang="it-IT" altLang="it-IT" sz="2400" dirty="0">
                <a:solidFill>
                  <a:schemeClr val="accent1">
                    <a:lumMod val="50000"/>
                  </a:schemeClr>
                </a:solidFill>
              </a:rPr>
              <a:t>):</a:t>
            </a:r>
          </a:p>
          <a:p>
            <a:pPr algn="just">
              <a:buFont typeface="Arial" panose="020B0604020202020204" pitchFamily="34" charset="0"/>
              <a:buChar char="•"/>
              <a:defRPr/>
            </a:pPr>
            <a:r>
              <a:rPr lang="it-IT" altLang="it-IT" sz="2400" dirty="0">
                <a:solidFill>
                  <a:schemeClr val="accent1">
                    <a:lumMod val="50000"/>
                  </a:schemeClr>
                </a:solidFill>
              </a:rPr>
              <a:t>che al momento della richiesta l’indagato sia in </a:t>
            </a:r>
            <a:r>
              <a:rPr lang="it-IT" altLang="it-IT" sz="2400" b="1" dirty="0">
                <a:solidFill>
                  <a:schemeClr val="accent1">
                    <a:lumMod val="50000"/>
                  </a:schemeClr>
                </a:solidFill>
              </a:rPr>
              <a:t>stato di custodia cautelare</a:t>
            </a:r>
            <a:r>
              <a:rPr lang="it-IT" altLang="it-IT" sz="2400" dirty="0">
                <a:solidFill>
                  <a:schemeClr val="accent1">
                    <a:lumMod val="50000"/>
                  </a:schemeClr>
                </a:solidFill>
              </a:rPr>
              <a:t>;</a:t>
            </a:r>
          </a:p>
          <a:p>
            <a:pPr algn="just">
              <a:buFont typeface="Arial" panose="020B0604020202020204" pitchFamily="34" charset="0"/>
              <a:buChar char="•"/>
              <a:defRPr/>
            </a:pPr>
            <a:r>
              <a:rPr lang="it-IT" altLang="it-IT" sz="2400" dirty="0">
                <a:solidFill>
                  <a:schemeClr val="accent1">
                    <a:lumMod val="50000"/>
                  </a:schemeClr>
                </a:solidFill>
              </a:rPr>
              <a:t>che il </a:t>
            </a:r>
            <a:r>
              <a:rPr lang="it-IT" altLang="it-IT" sz="2400" b="1" dirty="0">
                <a:solidFill>
                  <a:schemeClr val="accent1">
                    <a:lumMod val="50000"/>
                  </a:schemeClr>
                </a:solidFill>
              </a:rPr>
              <a:t>provvedimento </a:t>
            </a:r>
            <a:r>
              <a:rPr lang="it-IT" altLang="it-IT" sz="2400" b="1" dirty="0" err="1">
                <a:solidFill>
                  <a:schemeClr val="accent1">
                    <a:lumMod val="50000"/>
                  </a:schemeClr>
                </a:solidFill>
              </a:rPr>
              <a:t>custodiale</a:t>
            </a:r>
            <a:r>
              <a:rPr lang="it-IT" altLang="it-IT" sz="2400" b="1" dirty="0">
                <a:solidFill>
                  <a:schemeClr val="accent1">
                    <a:lumMod val="50000"/>
                  </a:schemeClr>
                </a:solidFill>
              </a:rPr>
              <a:t> </a:t>
            </a:r>
            <a:r>
              <a:rPr lang="it-IT" altLang="it-IT" sz="2400" dirty="0">
                <a:solidFill>
                  <a:schemeClr val="accent1">
                    <a:lumMod val="50000"/>
                  </a:schemeClr>
                </a:solidFill>
              </a:rPr>
              <a:t>abbia raggiunto un determinato </a:t>
            </a:r>
            <a:r>
              <a:rPr lang="it-IT" altLang="it-IT" sz="2400" b="1" dirty="0">
                <a:solidFill>
                  <a:schemeClr val="accent1">
                    <a:lumMod val="50000"/>
                  </a:schemeClr>
                </a:solidFill>
              </a:rPr>
              <a:t>grado di stabilità </a:t>
            </a:r>
            <a:r>
              <a:rPr lang="it-IT" altLang="it-IT" sz="2400" dirty="0">
                <a:solidFill>
                  <a:schemeClr val="accent1">
                    <a:lumMod val="50000"/>
                  </a:schemeClr>
                </a:solidFill>
              </a:rPr>
              <a:t>(dovuto alla conferma del Tribunale del riesame o alla mancata proposizione della richiesta di riesame);</a:t>
            </a:r>
          </a:p>
          <a:p>
            <a:pPr algn="just">
              <a:buFont typeface="Arial" panose="020B0604020202020204" pitchFamily="34" charset="0"/>
              <a:buChar char="•"/>
              <a:defRPr/>
            </a:pPr>
            <a:r>
              <a:rPr lang="it-IT" altLang="it-IT" sz="2400" dirty="0">
                <a:solidFill>
                  <a:schemeClr val="accent1">
                    <a:lumMod val="50000"/>
                  </a:schemeClr>
                </a:solidFill>
              </a:rPr>
              <a:t>che non siano decorsi più di 180 giorni dall’esecuzione della misura;</a:t>
            </a:r>
          </a:p>
          <a:p>
            <a:pPr algn="just">
              <a:buFont typeface="Arial" panose="020B0604020202020204" pitchFamily="34" charset="0"/>
              <a:buChar char="•"/>
              <a:defRPr/>
            </a:pPr>
            <a:r>
              <a:rPr lang="it-IT" altLang="it-IT" sz="2400" dirty="0">
                <a:solidFill>
                  <a:schemeClr val="accent1">
                    <a:lumMod val="50000"/>
                  </a:schemeClr>
                </a:solidFill>
              </a:rPr>
              <a:t>che permanga la valutazione sui gravi indizi nel procedimento incidentale </a:t>
            </a:r>
            <a:r>
              <a:rPr lang="it-IT" altLang="it-IT" sz="2400" i="1" dirty="0">
                <a:solidFill>
                  <a:schemeClr val="accent1">
                    <a:lumMod val="50000"/>
                  </a:schemeClr>
                </a:solidFill>
              </a:rPr>
              <a:t>de </a:t>
            </a:r>
            <a:r>
              <a:rPr lang="it-IT" altLang="it-IT" sz="2400" i="1" dirty="0" err="1">
                <a:solidFill>
                  <a:schemeClr val="accent1">
                    <a:lumMod val="50000"/>
                  </a:schemeClr>
                </a:solidFill>
              </a:rPr>
              <a:t>libertate</a:t>
            </a:r>
            <a:r>
              <a:rPr lang="it-IT" altLang="it-IT" sz="2400" dirty="0">
                <a:solidFill>
                  <a:schemeClr val="accent1">
                    <a:lumMod val="50000"/>
                  </a:schemeClr>
                </a:solidFill>
              </a:rPr>
              <a:t>.</a:t>
            </a:r>
          </a:p>
          <a:p>
            <a:pPr algn="just">
              <a:buFont typeface="Arial" panose="020B0604020202020204" pitchFamily="34" charset="0"/>
              <a:buChar char="•"/>
              <a:defRPr/>
            </a:pPr>
            <a:endParaRPr lang="it-IT" altLang="it-IT" sz="2800" dirty="0">
              <a:solidFill>
                <a:schemeClr val="accent1">
                  <a:lumMod val="50000"/>
                </a:schemeClr>
              </a:solidFill>
            </a:endParaRPr>
          </a:p>
          <a:p>
            <a:pPr algn="just">
              <a:buFont typeface="Arial" panose="020B0604020202020204" pitchFamily="34" charset="0"/>
              <a:buChar char="•"/>
              <a:defRPr/>
            </a:pPr>
            <a:endParaRPr lang="it-IT" altLang="it-IT" sz="2800" dirty="0">
              <a:solidFill>
                <a:schemeClr val="accent1">
                  <a:lumMod val="50000"/>
                </a:schemeClr>
              </a:solidFill>
            </a:endParaRPr>
          </a:p>
          <a:p>
            <a:pPr algn="just">
              <a:buFont typeface="Arial" panose="020B0604020202020204" pitchFamily="34" charset="0"/>
              <a:buChar char="•"/>
              <a:defRPr/>
            </a:pPr>
            <a:endParaRPr lang="it-IT" altLang="it-IT" sz="2800" dirty="0">
              <a:solidFill>
                <a:schemeClr val="accent1">
                  <a:lumMod val="50000"/>
                </a:schemeClr>
              </a:solidFill>
            </a:endParaRPr>
          </a:p>
        </p:txBody>
      </p:sp>
      <p:sp>
        <p:nvSpPr>
          <p:cNvPr id="37892" name="Segnaposto numero diapositiva 2"/>
          <p:cNvSpPr>
            <a:spLocks noGrp="1"/>
          </p:cNvSpPr>
          <p:nvPr>
            <p:ph type="sldNum" sz="quarter" idx="12"/>
          </p:nvPr>
        </p:nvSpPr>
        <p:spPr bwMode="auto">
          <a:noFill/>
          <a:ln>
            <a:miter lim="800000"/>
            <a:headEnd/>
            <a:tailEnd/>
          </a:ln>
        </p:spPr>
        <p:txBody>
          <a:bodyPr/>
          <a:lstStyle/>
          <a:p>
            <a:fld id="{09BFC4B6-7F91-43FA-AC20-795520A8CDF9}" type="slidenum">
              <a:rPr lang="it-IT" altLang="it-IT"/>
              <a:pPr/>
              <a:t>33</a:t>
            </a:fld>
            <a:endParaRPr lang="it-IT" altLang="it-IT"/>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olo 1"/>
          <p:cNvSpPr>
            <a:spLocks noGrp="1"/>
          </p:cNvSpPr>
          <p:nvPr>
            <p:ph type="title"/>
          </p:nvPr>
        </p:nvSpPr>
        <p:spPr>
          <a:xfrm>
            <a:off x="395288" y="260350"/>
            <a:ext cx="8280400" cy="1296988"/>
          </a:xfrm>
        </p:spPr>
        <p:txBody>
          <a:bodyPr/>
          <a:lstStyle/>
          <a:p>
            <a:r>
              <a:rPr lang="it-IT" altLang="it-IT" smtClean="0">
                <a:solidFill>
                  <a:srgbClr val="FF0000"/>
                </a:solidFill>
              </a:rPr>
              <a:t>IL GIUDIZIO IMMEDIATO </a:t>
            </a:r>
            <a:br>
              <a:rPr lang="it-IT" altLang="it-IT" smtClean="0">
                <a:solidFill>
                  <a:srgbClr val="FF0000"/>
                </a:solidFill>
              </a:rPr>
            </a:br>
            <a:r>
              <a:rPr lang="it-IT" altLang="it-IT" smtClean="0">
                <a:solidFill>
                  <a:srgbClr val="FF0000"/>
                </a:solidFill>
              </a:rPr>
              <a:t>RICHIESTO DALL’IMPUTATO</a:t>
            </a:r>
          </a:p>
        </p:txBody>
      </p:sp>
      <p:sp>
        <p:nvSpPr>
          <p:cNvPr id="36867" name="Segnaposto contenuto 2"/>
          <p:cNvSpPr>
            <a:spLocks noGrp="1"/>
          </p:cNvSpPr>
          <p:nvPr>
            <p:ph idx="1"/>
          </p:nvPr>
        </p:nvSpPr>
        <p:spPr>
          <a:xfrm>
            <a:off x="107950" y="1844675"/>
            <a:ext cx="8856663" cy="4608513"/>
          </a:xfrm>
        </p:spPr>
        <p:txBody>
          <a:bodyPr/>
          <a:lstStyle/>
          <a:p>
            <a:pPr marL="0" indent="0" algn="just">
              <a:buFont typeface="Arial" panose="020B0604020202020204" pitchFamily="34" charset="0"/>
              <a:buNone/>
              <a:defRPr/>
            </a:pPr>
            <a:r>
              <a:rPr lang="it-IT" altLang="it-IT" sz="2400" dirty="0">
                <a:solidFill>
                  <a:schemeClr val="accent1">
                    <a:lumMod val="50000"/>
                  </a:schemeClr>
                </a:solidFill>
              </a:rPr>
              <a:t>Il giudizio immediato può essere richiesto anche dall’imputato.</a:t>
            </a:r>
          </a:p>
          <a:p>
            <a:pPr marL="0" indent="0" algn="just">
              <a:buFont typeface="Arial" panose="020B0604020202020204" pitchFamily="34" charset="0"/>
              <a:buNone/>
              <a:defRPr/>
            </a:pPr>
            <a:endParaRPr lang="it-IT" altLang="it-IT" sz="2400" dirty="0">
              <a:solidFill>
                <a:schemeClr val="accent1">
                  <a:lumMod val="50000"/>
                </a:schemeClr>
              </a:solidFill>
            </a:endParaRPr>
          </a:p>
          <a:p>
            <a:pPr marL="0" indent="0" algn="just">
              <a:buFont typeface="Arial" panose="020B0604020202020204" pitchFamily="34" charset="0"/>
              <a:buNone/>
              <a:defRPr/>
            </a:pPr>
            <a:r>
              <a:rPr lang="it-IT" altLang="it-IT" sz="2400" dirty="0">
                <a:solidFill>
                  <a:schemeClr val="accent1">
                    <a:lumMod val="50000"/>
                  </a:schemeClr>
                </a:solidFill>
              </a:rPr>
              <a:t>In tale ipotesi, la richiesta va presentata nella cancelleria del Giudice almeno tre giorni prima dell’udienza preliminare e deve essere notificata al Pubblico Ministero e alla persona offesa (art. 419, comma V </a:t>
            </a:r>
            <a:r>
              <a:rPr lang="it-IT" altLang="it-IT" sz="2400" dirty="0" err="1">
                <a:solidFill>
                  <a:schemeClr val="accent1">
                    <a:lumMod val="50000"/>
                  </a:schemeClr>
                </a:solidFill>
              </a:rPr>
              <a:t>cpp</a:t>
            </a:r>
            <a:r>
              <a:rPr lang="it-IT" altLang="it-IT" sz="2400" dirty="0">
                <a:solidFill>
                  <a:schemeClr val="accent1">
                    <a:lumMod val="50000"/>
                  </a:schemeClr>
                </a:solidFill>
              </a:rPr>
              <a:t>).</a:t>
            </a:r>
          </a:p>
          <a:p>
            <a:pPr marL="0" indent="0" algn="just">
              <a:buFont typeface="Arial" panose="020B0604020202020204" pitchFamily="34" charset="0"/>
              <a:buNone/>
              <a:defRPr/>
            </a:pPr>
            <a:r>
              <a:rPr lang="it-IT" altLang="it-IT" sz="2400" dirty="0">
                <a:solidFill>
                  <a:schemeClr val="accent1">
                    <a:lumMod val="50000"/>
                  </a:schemeClr>
                </a:solidFill>
              </a:rPr>
              <a:t>Con la richiesta di giudizio immediato, l’imputato perde la possibilità di chiedere il rito abbreviato e il patteggiamento.</a:t>
            </a:r>
          </a:p>
          <a:p>
            <a:pPr marL="0" indent="0" algn="just">
              <a:buFont typeface="Arial" panose="020B0604020202020204" pitchFamily="34" charset="0"/>
              <a:buNone/>
              <a:defRPr/>
            </a:pPr>
            <a:endParaRPr lang="it-IT" altLang="it-IT" sz="2400" dirty="0">
              <a:solidFill>
                <a:schemeClr val="accent1">
                  <a:lumMod val="50000"/>
                </a:schemeClr>
              </a:solidFill>
            </a:endParaRPr>
          </a:p>
          <a:p>
            <a:pPr marL="0" indent="0" algn="just">
              <a:buFont typeface="Arial" panose="020B0604020202020204" pitchFamily="34" charset="0"/>
              <a:buNone/>
              <a:defRPr/>
            </a:pPr>
            <a:r>
              <a:rPr lang="it-IT" altLang="it-IT" sz="2400" dirty="0">
                <a:solidFill>
                  <a:schemeClr val="accent1">
                    <a:lumMod val="50000"/>
                  </a:schemeClr>
                </a:solidFill>
              </a:rPr>
              <a:t>Di fronte alla richiesta dell’imputato, il </a:t>
            </a:r>
            <a:r>
              <a:rPr lang="it-IT" altLang="it-IT" sz="2400" b="1" dirty="0">
                <a:solidFill>
                  <a:schemeClr val="accent1">
                    <a:lumMod val="50000"/>
                  </a:schemeClr>
                </a:solidFill>
              </a:rPr>
              <a:t>Giudice</a:t>
            </a:r>
            <a:r>
              <a:rPr lang="it-IT" altLang="it-IT" sz="2400" dirty="0">
                <a:solidFill>
                  <a:schemeClr val="accent1">
                    <a:lumMod val="50000"/>
                  </a:schemeClr>
                </a:solidFill>
              </a:rPr>
              <a:t> è </a:t>
            </a:r>
            <a:r>
              <a:rPr lang="it-IT" altLang="it-IT" sz="2400" b="1" dirty="0">
                <a:solidFill>
                  <a:schemeClr val="accent1">
                    <a:lumMod val="50000"/>
                  </a:schemeClr>
                </a:solidFill>
              </a:rPr>
              <a:t>obbligato</a:t>
            </a:r>
            <a:r>
              <a:rPr lang="it-IT" altLang="it-IT" sz="2400" dirty="0">
                <a:solidFill>
                  <a:schemeClr val="accent1">
                    <a:lumMod val="50000"/>
                  </a:schemeClr>
                </a:solidFill>
              </a:rPr>
              <a:t> </a:t>
            </a:r>
            <a:r>
              <a:rPr lang="it-IT" altLang="it-IT" sz="2400" b="1" dirty="0">
                <a:solidFill>
                  <a:schemeClr val="accent1">
                    <a:lumMod val="50000"/>
                  </a:schemeClr>
                </a:solidFill>
              </a:rPr>
              <a:t>a disporre il giudizio immediato</a:t>
            </a:r>
            <a:r>
              <a:rPr lang="it-IT" altLang="it-IT" sz="2400" dirty="0">
                <a:solidFill>
                  <a:schemeClr val="accent1">
                    <a:lumMod val="50000"/>
                  </a:schemeClr>
                </a:solidFill>
              </a:rPr>
              <a:t> (art. 419, comma VI </a:t>
            </a:r>
            <a:r>
              <a:rPr lang="it-IT" altLang="it-IT" sz="2400" dirty="0" err="1">
                <a:solidFill>
                  <a:schemeClr val="accent1">
                    <a:lumMod val="50000"/>
                  </a:schemeClr>
                </a:solidFill>
              </a:rPr>
              <a:t>cpp</a:t>
            </a:r>
            <a:r>
              <a:rPr lang="it-IT" altLang="it-IT" sz="2400" dirty="0">
                <a:solidFill>
                  <a:schemeClr val="accent1">
                    <a:lumMod val="50000"/>
                  </a:schemeClr>
                </a:solidFill>
              </a:rPr>
              <a:t>).</a:t>
            </a:r>
          </a:p>
        </p:txBody>
      </p:sp>
      <p:sp>
        <p:nvSpPr>
          <p:cNvPr id="38916" name="Segnaposto numero diapositiva 2"/>
          <p:cNvSpPr>
            <a:spLocks noGrp="1"/>
          </p:cNvSpPr>
          <p:nvPr>
            <p:ph type="sldNum" sz="quarter" idx="12"/>
          </p:nvPr>
        </p:nvSpPr>
        <p:spPr bwMode="auto">
          <a:noFill/>
          <a:ln>
            <a:miter lim="800000"/>
            <a:headEnd/>
            <a:tailEnd/>
          </a:ln>
        </p:spPr>
        <p:txBody>
          <a:bodyPr/>
          <a:lstStyle/>
          <a:p>
            <a:fld id="{87170A74-35BF-44B2-B170-9EACE6A0ABB7}" type="slidenum">
              <a:rPr lang="it-IT" altLang="it-IT"/>
              <a:pPr/>
              <a:t>34</a:t>
            </a:fld>
            <a:endParaRPr lang="it-IT" altLang="it-IT"/>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olo 1"/>
          <p:cNvSpPr>
            <a:spLocks noGrp="1"/>
          </p:cNvSpPr>
          <p:nvPr>
            <p:ph type="title"/>
          </p:nvPr>
        </p:nvSpPr>
        <p:spPr>
          <a:xfrm>
            <a:off x="468313" y="188913"/>
            <a:ext cx="8351837" cy="1079500"/>
          </a:xfrm>
        </p:spPr>
        <p:txBody>
          <a:bodyPr/>
          <a:lstStyle/>
          <a:p>
            <a:r>
              <a:rPr lang="it-IT" altLang="it-IT" smtClean="0">
                <a:solidFill>
                  <a:srgbClr val="FF0000"/>
                </a:solidFill>
              </a:rPr>
              <a:t>IL GIUDIZIO DIRETTISSIMO:</a:t>
            </a:r>
            <a:br>
              <a:rPr lang="it-IT" altLang="it-IT" smtClean="0">
                <a:solidFill>
                  <a:srgbClr val="FF0000"/>
                </a:solidFill>
              </a:rPr>
            </a:br>
            <a:r>
              <a:rPr lang="it-IT" altLang="it-IT" smtClean="0">
                <a:solidFill>
                  <a:srgbClr val="FF0000"/>
                </a:solidFill>
              </a:rPr>
              <a:t>PRESUPPOSTI</a:t>
            </a:r>
            <a:endParaRPr lang="it-IT" altLang="it-IT" smtClean="0"/>
          </a:p>
        </p:txBody>
      </p:sp>
      <p:sp>
        <p:nvSpPr>
          <p:cNvPr id="3" name="Segnaposto contenuto 2"/>
          <p:cNvSpPr>
            <a:spLocks noGrp="1"/>
          </p:cNvSpPr>
          <p:nvPr>
            <p:ph idx="1"/>
          </p:nvPr>
        </p:nvSpPr>
        <p:spPr>
          <a:xfrm>
            <a:off x="0" y="1484313"/>
            <a:ext cx="8964613" cy="5373687"/>
          </a:xfrm>
        </p:spPr>
        <p:txBody>
          <a:bodyPr/>
          <a:lstStyle/>
          <a:p>
            <a:pPr marL="0" indent="0" algn="just">
              <a:buFont typeface="Arial" panose="020B0604020202020204" pitchFamily="34" charset="0"/>
              <a:buNone/>
              <a:defRPr/>
            </a:pPr>
            <a:r>
              <a:rPr lang="it-IT" sz="2000" dirty="0">
                <a:solidFill>
                  <a:schemeClr val="accent1">
                    <a:lumMod val="50000"/>
                  </a:schemeClr>
                </a:solidFill>
              </a:rPr>
              <a:t>Per l’instaurazione del </a:t>
            </a:r>
            <a:r>
              <a:rPr lang="it-IT" sz="2000" b="1" dirty="0">
                <a:solidFill>
                  <a:schemeClr val="accent1">
                    <a:lumMod val="50000"/>
                  </a:schemeClr>
                </a:solidFill>
              </a:rPr>
              <a:t>giudizio direttissimo (artt. 449 ss. </a:t>
            </a:r>
            <a:r>
              <a:rPr lang="it-IT" sz="2000" b="1" dirty="0" err="1">
                <a:solidFill>
                  <a:schemeClr val="accent1">
                    <a:lumMod val="50000"/>
                  </a:schemeClr>
                </a:solidFill>
              </a:rPr>
              <a:t>cpp</a:t>
            </a:r>
            <a:r>
              <a:rPr lang="it-IT" sz="2000" b="1" dirty="0">
                <a:solidFill>
                  <a:schemeClr val="accent1">
                    <a:lumMod val="50000"/>
                  </a:schemeClr>
                </a:solidFill>
              </a:rPr>
              <a:t>) </a:t>
            </a:r>
            <a:r>
              <a:rPr lang="it-IT" sz="2000" dirty="0">
                <a:solidFill>
                  <a:schemeClr val="accent1">
                    <a:lumMod val="50000"/>
                  </a:schemeClr>
                </a:solidFill>
              </a:rPr>
              <a:t>sono richiesti presupposti di tipo oggettivo:</a:t>
            </a:r>
          </a:p>
          <a:p>
            <a:pPr algn="just">
              <a:buFont typeface="Arial" panose="020B0604020202020204" pitchFamily="34" charset="0"/>
              <a:buChar char="•"/>
              <a:defRPr/>
            </a:pPr>
            <a:r>
              <a:rPr lang="it-IT" sz="2000" b="1" dirty="0">
                <a:solidFill>
                  <a:schemeClr val="accent1">
                    <a:lumMod val="50000"/>
                  </a:schemeClr>
                </a:solidFill>
              </a:rPr>
              <a:t>arresto in flagranza</a:t>
            </a:r>
          </a:p>
          <a:p>
            <a:pPr algn="just">
              <a:buFont typeface="Arial" panose="020B0604020202020204" pitchFamily="34" charset="0"/>
              <a:buChar char="•"/>
              <a:defRPr/>
            </a:pPr>
            <a:r>
              <a:rPr lang="it-IT" sz="2000" b="1" dirty="0">
                <a:solidFill>
                  <a:schemeClr val="accent1">
                    <a:lumMod val="50000"/>
                  </a:schemeClr>
                </a:solidFill>
              </a:rPr>
              <a:t>confessione </a:t>
            </a:r>
            <a:r>
              <a:rPr lang="it-IT" sz="2000" dirty="0">
                <a:solidFill>
                  <a:schemeClr val="accent1">
                    <a:lumMod val="50000"/>
                  </a:schemeClr>
                </a:solidFill>
              </a:rPr>
              <a:t>resa dall’indagato</a:t>
            </a:r>
          </a:p>
          <a:p>
            <a:pPr marL="0" indent="0" algn="just">
              <a:buFont typeface="Arial" panose="020B0604020202020204" pitchFamily="34" charset="0"/>
              <a:buNone/>
              <a:defRPr/>
            </a:pPr>
            <a:r>
              <a:rPr lang="it-IT" sz="2000" dirty="0">
                <a:solidFill>
                  <a:schemeClr val="accent1">
                    <a:lumMod val="50000"/>
                  </a:schemeClr>
                </a:solidFill>
              </a:rPr>
              <a:t>Sull’esistenza di tali presupposti il Giudice si pronuncia in udienza, in contraddittorio.</a:t>
            </a:r>
          </a:p>
          <a:p>
            <a:pPr marL="0" indent="0" algn="just">
              <a:buFont typeface="Arial" panose="020B0604020202020204" pitchFamily="34" charset="0"/>
              <a:buNone/>
              <a:defRPr/>
            </a:pPr>
            <a:r>
              <a:rPr lang="it-IT" sz="2000" dirty="0">
                <a:solidFill>
                  <a:schemeClr val="accent1">
                    <a:lumMod val="50000"/>
                  </a:schemeClr>
                </a:solidFill>
              </a:rPr>
              <a:t>L’instaurazione del giudizio direttissimo è </a:t>
            </a:r>
            <a:r>
              <a:rPr lang="it-IT" sz="2000" b="1" dirty="0">
                <a:solidFill>
                  <a:schemeClr val="accent1">
                    <a:lumMod val="50000"/>
                  </a:schemeClr>
                </a:solidFill>
              </a:rPr>
              <a:t>obbligatoria </a:t>
            </a:r>
            <a:r>
              <a:rPr lang="it-IT" sz="2000" dirty="0">
                <a:solidFill>
                  <a:schemeClr val="accent1">
                    <a:lumMod val="50000"/>
                  </a:schemeClr>
                </a:solidFill>
              </a:rPr>
              <a:t>in caso di:</a:t>
            </a:r>
          </a:p>
          <a:p>
            <a:pPr algn="just">
              <a:buFont typeface="Arial" panose="020B0604020202020204" pitchFamily="34" charset="0"/>
              <a:buChar char="•"/>
              <a:defRPr/>
            </a:pPr>
            <a:r>
              <a:rPr lang="it-IT" sz="2000" b="1" dirty="0">
                <a:solidFill>
                  <a:schemeClr val="accent1">
                    <a:lumMod val="50000"/>
                  </a:schemeClr>
                </a:solidFill>
              </a:rPr>
              <a:t>arresto in flagranza convalidato, </a:t>
            </a:r>
            <a:r>
              <a:rPr lang="it-IT" sz="2000" dirty="0">
                <a:solidFill>
                  <a:schemeClr val="accent1">
                    <a:lumMod val="50000"/>
                  </a:schemeClr>
                </a:solidFill>
              </a:rPr>
              <a:t>salvo grave pregiudizio per le indagini;</a:t>
            </a:r>
          </a:p>
          <a:p>
            <a:pPr algn="just">
              <a:buFont typeface="Arial" panose="020B0604020202020204" pitchFamily="34" charset="0"/>
              <a:buChar char="•"/>
              <a:defRPr/>
            </a:pPr>
            <a:r>
              <a:rPr lang="it-IT" sz="2000" b="1" dirty="0">
                <a:solidFill>
                  <a:schemeClr val="accent1">
                    <a:lumMod val="50000"/>
                  </a:schemeClr>
                </a:solidFill>
              </a:rPr>
              <a:t>confessione</a:t>
            </a:r>
            <a:r>
              <a:rPr lang="it-IT" sz="2000" dirty="0">
                <a:solidFill>
                  <a:schemeClr val="accent1">
                    <a:lumMod val="50000"/>
                  </a:schemeClr>
                </a:solidFill>
              </a:rPr>
              <a:t>;</a:t>
            </a:r>
          </a:p>
          <a:p>
            <a:pPr algn="just">
              <a:buFont typeface="Arial" panose="020B0604020202020204" pitchFamily="34" charset="0"/>
              <a:buChar char="•"/>
              <a:defRPr/>
            </a:pPr>
            <a:r>
              <a:rPr lang="it-IT" sz="2000" dirty="0">
                <a:solidFill>
                  <a:schemeClr val="accent1">
                    <a:lumMod val="50000"/>
                  </a:schemeClr>
                </a:solidFill>
              </a:rPr>
              <a:t>ipotesi previste da </a:t>
            </a:r>
            <a:r>
              <a:rPr lang="it-IT" sz="2000" b="1" dirty="0">
                <a:solidFill>
                  <a:schemeClr val="accent1">
                    <a:lumMod val="50000"/>
                  </a:schemeClr>
                </a:solidFill>
              </a:rPr>
              <a:t>leggi speciali </a:t>
            </a:r>
            <a:r>
              <a:rPr lang="it-IT" sz="2000" dirty="0">
                <a:solidFill>
                  <a:schemeClr val="accent1">
                    <a:lumMod val="50000"/>
                  </a:schemeClr>
                </a:solidFill>
              </a:rPr>
              <a:t>(es.: armi ed esplosivi; repressione di fenomeni di violenza connessi a competizioni calcistiche). </a:t>
            </a:r>
          </a:p>
          <a:p>
            <a:pPr marL="0" indent="0" algn="just">
              <a:buFont typeface="Arial" panose="020B0604020202020204" pitchFamily="34" charset="0"/>
              <a:buNone/>
              <a:defRPr/>
            </a:pPr>
            <a:r>
              <a:rPr lang="it-IT" sz="2000" dirty="0">
                <a:solidFill>
                  <a:schemeClr val="accent1">
                    <a:lumMod val="50000"/>
                  </a:schemeClr>
                </a:solidFill>
              </a:rPr>
              <a:t>L’instaurazione è </a:t>
            </a:r>
            <a:r>
              <a:rPr lang="it-IT" sz="2000" b="1" dirty="0">
                <a:solidFill>
                  <a:schemeClr val="accent1">
                    <a:lumMod val="50000"/>
                  </a:schemeClr>
                </a:solidFill>
              </a:rPr>
              <a:t>facoltativa</a:t>
            </a:r>
            <a:r>
              <a:rPr lang="it-IT" sz="2000" dirty="0">
                <a:solidFill>
                  <a:schemeClr val="accent1">
                    <a:lumMod val="50000"/>
                  </a:schemeClr>
                </a:solidFill>
              </a:rPr>
              <a:t> in caso di:</a:t>
            </a:r>
          </a:p>
          <a:p>
            <a:pPr algn="just">
              <a:buFont typeface="Arial" panose="020B0604020202020204" pitchFamily="34" charset="0"/>
              <a:buChar char="•"/>
              <a:defRPr/>
            </a:pPr>
            <a:r>
              <a:rPr lang="it-IT" sz="2000" b="1" dirty="0">
                <a:solidFill>
                  <a:schemeClr val="accent1">
                    <a:lumMod val="50000"/>
                  </a:schemeClr>
                </a:solidFill>
              </a:rPr>
              <a:t>arresto in flagranza di cui il Pubblico Ministero intende richiedere la convalida.</a:t>
            </a:r>
            <a:endParaRPr lang="it-IT" sz="2000" dirty="0">
              <a:solidFill>
                <a:schemeClr val="accent1">
                  <a:lumMod val="50000"/>
                </a:schemeClr>
              </a:solidFill>
            </a:endParaRPr>
          </a:p>
          <a:p>
            <a:pPr marL="0" indent="0" algn="just">
              <a:buFont typeface="Arial" panose="020B0604020202020204" pitchFamily="34" charset="0"/>
              <a:buNone/>
              <a:defRPr/>
            </a:pPr>
            <a:r>
              <a:rPr lang="it-IT" sz="2000" dirty="0">
                <a:solidFill>
                  <a:schemeClr val="accent1">
                    <a:lumMod val="50000"/>
                  </a:schemeClr>
                </a:solidFill>
              </a:rPr>
              <a:t>La </a:t>
            </a:r>
            <a:r>
              <a:rPr lang="it-IT" sz="2000" b="1" dirty="0">
                <a:solidFill>
                  <a:schemeClr val="accent1">
                    <a:lumMod val="50000"/>
                  </a:schemeClr>
                </a:solidFill>
              </a:rPr>
              <a:t>convalida </a:t>
            </a:r>
            <a:r>
              <a:rPr lang="it-IT" sz="2000" dirty="0">
                <a:solidFill>
                  <a:schemeClr val="accent1">
                    <a:lumMod val="50000"/>
                  </a:schemeClr>
                </a:solidFill>
              </a:rPr>
              <a:t>dell’</a:t>
            </a:r>
            <a:r>
              <a:rPr lang="it-IT" sz="2000" b="1" dirty="0">
                <a:solidFill>
                  <a:schemeClr val="accent1">
                    <a:lumMod val="50000"/>
                  </a:schemeClr>
                </a:solidFill>
              </a:rPr>
              <a:t>arresto</a:t>
            </a:r>
            <a:r>
              <a:rPr lang="it-IT" sz="2000" dirty="0">
                <a:solidFill>
                  <a:schemeClr val="accent1">
                    <a:lumMod val="50000"/>
                  </a:schemeClr>
                </a:solidFill>
              </a:rPr>
              <a:t> (da effettuarsi entro 48 ore) costituisce il </a:t>
            </a:r>
            <a:r>
              <a:rPr lang="it-IT" sz="2000" b="1" dirty="0">
                <a:solidFill>
                  <a:schemeClr val="accent1">
                    <a:lumMod val="50000"/>
                  </a:schemeClr>
                </a:solidFill>
              </a:rPr>
              <a:t>presupposto </a:t>
            </a:r>
            <a:r>
              <a:rPr lang="it-IT" sz="2000" dirty="0">
                <a:solidFill>
                  <a:schemeClr val="accent1">
                    <a:lumMod val="50000"/>
                  </a:schemeClr>
                </a:solidFill>
              </a:rPr>
              <a:t>per il </a:t>
            </a:r>
            <a:r>
              <a:rPr lang="it-IT" sz="2000" b="1" dirty="0">
                <a:solidFill>
                  <a:schemeClr val="accent1">
                    <a:lumMod val="50000"/>
                  </a:schemeClr>
                </a:solidFill>
              </a:rPr>
              <a:t>rito</a:t>
            </a:r>
            <a:r>
              <a:rPr lang="it-IT" sz="2000" dirty="0">
                <a:solidFill>
                  <a:schemeClr val="accent1">
                    <a:lumMod val="50000"/>
                  </a:schemeClr>
                </a:solidFill>
              </a:rPr>
              <a:t>. In mancanza di convalida, il Giudice procede con giudizio direttissimo se le parti vi consentono.</a:t>
            </a:r>
          </a:p>
          <a:p>
            <a:pPr marL="0" indent="0">
              <a:buFont typeface="Arial" panose="020B0604020202020204" pitchFamily="34" charset="0"/>
              <a:buNone/>
              <a:defRPr/>
            </a:pPr>
            <a:endParaRPr lang="it-IT" sz="1800" b="1" dirty="0">
              <a:solidFill>
                <a:schemeClr val="accent1">
                  <a:lumMod val="50000"/>
                </a:schemeClr>
              </a:solidFill>
            </a:endParaRPr>
          </a:p>
          <a:p>
            <a:pPr marL="0" indent="0">
              <a:buFont typeface="Arial" panose="020B0604020202020204" pitchFamily="34" charset="0"/>
              <a:buNone/>
              <a:defRPr/>
            </a:pPr>
            <a:endParaRPr lang="it-IT" sz="1800" b="1" dirty="0">
              <a:solidFill>
                <a:schemeClr val="accent1">
                  <a:lumMod val="50000"/>
                </a:schemeClr>
              </a:solidFill>
            </a:endParaRPr>
          </a:p>
          <a:p>
            <a:pPr marL="0" indent="0">
              <a:buFont typeface="Arial" panose="020B0604020202020204" pitchFamily="34" charset="0"/>
              <a:buNone/>
              <a:defRPr/>
            </a:pPr>
            <a:endParaRPr lang="it-IT" sz="1800" b="1" dirty="0">
              <a:solidFill>
                <a:schemeClr val="accent1">
                  <a:lumMod val="50000"/>
                </a:schemeClr>
              </a:solidFill>
            </a:endParaRPr>
          </a:p>
        </p:txBody>
      </p:sp>
      <p:sp>
        <p:nvSpPr>
          <p:cNvPr id="39940" name="Segnaposto numero diapositiva 3"/>
          <p:cNvSpPr>
            <a:spLocks noGrp="1"/>
          </p:cNvSpPr>
          <p:nvPr>
            <p:ph type="sldNum" sz="quarter" idx="12"/>
          </p:nvPr>
        </p:nvSpPr>
        <p:spPr bwMode="auto">
          <a:noFill/>
          <a:ln>
            <a:miter lim="800000"/>
            <a:headEnd/>
            <a:tailEnd/>
          </a:ln>
        </p:spPr>
        <p:txBody>
          <a:bodyPr/>
          <a:lstStyle/>
          <a:p>
            <a:fld id="{F18FE3C2-6968-4888-BD7F-9840A64A76BE}" type="slidenum">
              <a:rPr lang="it-IT" altLang="it-IT"/>
              <a:pPr/>
              <a:t>35</a:t>
            </a:fld>
            <a:endParaRPr lang="it-IT" altLang="it-IT"/>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olo 1"/>
          <p:cNvSpPr>
            <a:spLocks noGrp="1"/>
          </p:cNvSpPr>
          <p:nvPr>
            <p:ph type="title"/>
          </p:nvPr>
        </p:nvSpPr>
        <p:spPr>
          <a:xfrm>
            <a:off x="539750" y="0"/>
            <a:ext cx="8135938" cy="1916113"/>
          </a:xfrm>
        </p:spPr>
        <p:txBody>
          <a:bodyPr/>
          <a:lstStyle/>
          <a:p>
            <a:r>
              <a:rPr lang="it-IT" altLang="it-IT" smtClean="0">
                <a:solidFill>
                  <a:srgbClr val="FF0000"/>
                </a:solidFill>
              </a:rPr>
              <a:t>IL GIUDIZIO DIRETTISSIMO:</a:t>
            </a:r>
            <a:br>
              <a:rPr lang="it-IT" altLang="it-IT" smtClean="0">
                <a:solidFill>
                  <a:srgbClr val="FF0000"/>
                </a:solidFill>
              </a:rPr>
            </a:br>
            <a:r>
              <a:rPr lang="it-IT" altLang="it-IT" smtClean="0">
                <a:solidFill>
                  <a:srgbClr val="FF0000"/>
                </a:solidFill>
              </a:rPr>
              <a:t>INSTAURAZIONE</a:t>
            </a:r>
            <a:endParaRPr lang="it-IT" altLang="it-IT" smtClean="0"/>
          </a:p>
        </p:txBody>
      </p:sp>
      <p:sp>
        <p:nvSpPr>
          <p:cNvPr id="3" name="Segnaposto contenuto 2"/>
          <p:cNvSpPr>
            <a:spLocks noGrp="1"/>
          </p:cNvSpPr>
          <p:nvPr>
            <p:ph idx="1"/>
          </p:nvPr>
        </p:nvSpPr>
        <p:spPr>
          <a:xfrm>
            <a:off x="250825" y="2133600"/>
            <a:ext cx="8424863" cy="4608513"/>
          </a:xfrm>
        </p:spPr>
        <p:txBody>
          <a:bodyPr/>
          <a:lstStyle/>
          <a:p>
            <a:pPr algn="just">
              <a:buFont typeface="Arial" panose="020B0604020202020204" pitchFamily="34" charset="0"/>
              <a:buChar char="•"/>
              <a:defRPr/>
            </a:pPr>
            <a:r>
              <a:rPr lang="it-IT" sz="2400" dirty="0">
                <a:solidFill>
                  <a:schemeClr val="accent1">
                    <a:lumMod val="50000"/>
                  </a:schemeClr>
                </a:solidFill>
              </a:rPr>
              <a:t>Il fascicolo del dibattimento è in tutti i casi formato dal Pubblico Ministero.</a:t>
            </a:r>
          </a:p>
          <a:p>
            <a:pPr algn="just">
              <a:buFont typeface="Arial" panose="020B0604020202020204" pitchFamily="34" charset="0"/>
              <a:buChar char="•"/>
              <a:defRPr/>
            </a:pPr>
            <a:r>
              <a:rPr lang="it-IT" sz="2400" dirty="0">
                <a:solidFill>
                  <a:schemeClr val="accent1">
                    <a:lumMod val="50000"/>
                  </a:schemeClr>
                </a:solidFill>
              </a:rPr>
              <a:t>Il Giudice ha il potere-dovere di valutare la sussistenza dei presupposti del rito.</a:t>
            </a:r>
          </a:p>
          <a:p>
            <a:pPr algn="just">
              <a:buFont typeface="Arial" panose="020B0604020202020204" pitchFamily="34" charset="0"/>
              <a:buChar char="•"/>
              <a:defRPr/>
            </a:pPr>
            <a:r>
              <a:rPr lang="it-IT" sz="2400" dirty="0">
                <a:solidFill>
                  <a:schemeClr val="accent1">
                    <a:lumMod val="50000"/>
                  </a:schemeClr>
                </a:solidFill>
              </a:rPr>
              <a:t>Quando non si procede a seguito di citazione, il Pubblico Ministero contesta l’accusa oralmente e le parti possono citare oralmente i testimoni o presentarli direttamente in udienza.</a:t>
            </a:r>
          </a:p>
          <a:p>
            <a:pPr algn="just">
              <a:buFont typeface="Arial" panose="020B0604020202020204" pitchFamily="34" charset="0"/>
              <a:buChar char="•"/>
              <a:defRPr/>
            </a:pPr>
            <a:r>
              <a:rPr lang="it-IT" sz="2400" dirty="0">
                <a:solidFill>
                  <a:schemeClr val="accent1">
                    <a:lumMod val="50000"/>
                  </a:schemeClr>
                </a:solidFill>
              </a:rPr>
              <a:t>In ogni caso il Giudice avverte l’imputato della facoltà di chiedere il giudizio abbreviato, il patteggiamento o, in alternativa, un termine a difesa non superiore a 10 giorni.</a:t>
            </a:r>
          </a:p>
          <a:p>
            <a:pPr algn="just">
              <a:buFont typeface="Arial" panose="020B0604020202020204" pitchFamily="34" charset="0"/>
              <a:buChar char="•"/>
              <a:defRPr/>
            </a:pPr>
            <a:endParaRPr lang="it-IT" sz="2400" dirty="0">
              <a:solidFill>
                <a:schemeClr val="accent1">
                  <a:lumMod val="50000"/>
                </a:schemeClr>
              </a:solidFill>
            </a:endParaRPr>
          </a:p>
          <a:p>
            <a:pPr marL="0" indent="0">
              <a:buFont typeface="Arial" panose="020B0604020202020204" pitchFamily="34" charset="0"/>
              <a:buNone/>
              <a:defRPr/>
            </a:pPr>
            <a:endParaRPr lang="it-IT" sz="1800" b="1" dirty="0">
              <a:solidFill>
                <a:schemeClr val="accent1">
                  <a:lumMod val="50000"/>
                </a:schemeClr>
              </a:solidFill>
            </a:endParaRPr>
          </a:p>
          <a:p>
            <a:pPr marL="0" indent="0">
              <a:buFont typeface="Arial" panose="020B0604020202020204" pitchFamily="34" charset="0"/>
              <a:buNone/>
              <a:defRPr/>
            </a:pPr>
            <a:endParaRPr lang="it-IT" sz="1800" b="1" dirty="0">
              <a:solidFill>
                <a:schemeClr val="accent1">
                  <a:lumMod val="50000"/>
                </a:schemeClr>
              </a:solidFill>
            </a:endParaRPr>
          </a:p>
        </p:txBody>
      </p:sp>
      <p:sp>
        <p:nvSpPr>
          <p:cNvPr id="40964" name="Segnaposto numero diapositiva 3"/>
          <p:cNvSpPr>
            <a:spLocks noGrp="1"/>
          </p:cNvSpPr>
          <p:nvPr>
            <p:ph type="sldNum" sz="quarter" idx="12"/>
          </p:nvPr>
        </p:nvSpPr>
        <p:spPr bwMode="auto">
          <a:noFill/>
          <a:ln>
            <a:miter lim="800000"/>
            <a:headEnd/>
            <a:tailEnd/>
          </a:ln>
        </p:spPr>
        <p:txBody>
          <a:bodyPr/>
          <a:lstStyle/>
          <a:p>
            <a:fld id="{8B5EF113-796D-4D5D-A237-85BD89A06C4D}" type="slidenum">
              <a:rPr lang="it-IT" altLang="it-IT"/>
              <a:pPr/>
              <a:t>36</a:t>
            </a:fld>
            <a:endParaRPr lang="it-IT" altLang="it-IT"/>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olo 1"/>
          <p:cNvSpPr>
            <a:spLocks noGrp="1"/>
          </p:cNvSpPr>
          <p:nvPr>
            <p:ph type="title"/>
          </p:nvPr>
        </p:nvSpPr>
        <p:spPr>
          <a:xfrm>
            <a:off x="395288" y="549275"/>
            <a:ext cx="8291512" cy="868363"/>
          </a:xfrm>
        </p:spPr>
        <p:txBody>
          <a:bodyPr/>
          <a:lstStyle/>
          <a:p>
            <a:r>
              <a:rPr lang="it-IT" altLang="it-IT" smtClean="0">
                <a:solidFill>
                  <a:srgbClr val="FF0000"/>
                </a:solidFill>
              </a:rPr>
              <a:t>IL PROCEDIMENTO PER DECRETO</a:t>
            </a:r>
            <a:br>
              <a:rPr lang="it-IT" altLang="it-IT" smtClean="0">
                <a:solidFill>
                  <a:srgbClr val="FF0000"/>
                </a:solidFill>
              </a:rPr>
            </a:br>
            <a:endParaRPr lang="it-IT" altLang="it-IT" smtClean="0">
              <a:solidFill>
                <a:srgbClr val="FF0000"/>
              </a:solidFill>
            </a:endParaRPr>
          </a:p>
        </p:txBody>
      </p:sp>
      <p:sp>
        <p:nvSpPr>
          <p:cNvPr id="37891" name="Segnaposto contenuto 2"/>
          <p:cNvSpPr>
            <a:spLocks noGrp="1"/>
          </p:cNvSpPr>
          <p:nvPr>
            <p:ph idx="1"/>
          </p:nvPr>
        </p:nvSpPr>
        <p:spPr>
          <a:xfrm>
            <a:off x="179388" y="1268413"/>
            <a:ext cx="8507412" cy="5473700"/>
          </a:xfrm>
        </p:spPr>
        <p:txBody>
          <a:bodyPr/>
          <a:lstStyle/>
          <a:p>
            <a:pPr marL="0" indent="0" algn="just">
              <a:buFont typeface="Arial" panose="020B0604020202020204" pitchFamily="34" charset="0"/>
              <a:buNone/>
              <a:defRPr/>
            </a:pPr>
            <a:r>
              <a:rPr lang="it-IT" altLang="it-IT" sz="2200" dirty="0">
                <a:solidFill>
                  <a:schemeClr val="accent1">
                    <a:lumMod val="50000"/>
                  </a:schemeClr>
                </a:solidFill>
              </a:rPr>
              <a:t>Il </a:t>
            </a:r>
            <a:r>
              <a:rPr lang="it-IT" altLang="it-IT" sz="2200" b="1" dirty="0">
                <a:solidFill>
                  <a:schemeClr val="accent1">
                    <a:lumMod val="50000"/>
                  </a:schemeClr>
                </a:solidFill>
              </a:rPr>
              <a:t>procedimento per decreto (art. 459 ss. </a:t>
            </a:r>
            <a:r>
              <a:rPr lang="it-IT" altLang="it-IT" sz="2200" b="1" dirty="0" err="1">
                <a:solidFill>
                  <a:schemeClr val="accent1">
                    <a:lumMod val="50000"/>
                  </a:schemeClr>
                </a:solidFill>
              </a:rPr>
              <a:t>cpp</a:t>
            </a:r>
            <a:r>
              <a:rPr lang="it-IT" altLang="it-IT" sz="2200" b="1" dirty="0">
                <a:solidFill>
                  <a:schemeClr val="accent1">
                    <a:lumMod val="50000"/>
                  </a:schemeClr>
                </a:solidFill>
              </a:rPr>
              <a:t>)</a:t>
            </a:r>
            <a:r>
              <a:rPr lang="it-IT" altLang="it-IT" sz="2200" dirty="0">
                <a:solidFill>
                  <a:schemeClr val="accent1">
                    <a:lumMod val="50000"/>
                  </a:schemeClr>
                </a:solidFill>
              </a:rPr>
              <a:t>, in </a:t>
            </a:r>
            <a:r>
              <a:rPr lang="it-IT" altLang="it-IT" sz="2200" b="1" dirty="0">
                <a:solidFill>
                  <a:schemeClr val="accent1">
                    <a:lumMod val="50000"/>
                  </a:schemeClr>
                </a:solidFill>
              </a:rPr>
              <a:t>ottica deflattiva</a:t>
            </a:r>
            <a:r>
              <a:rPr lang="it-IT" altLang="it-IT" sz="2200" dirty="0">
                <a:solidFill>
                  <a:schemeClr val="accent1">
                    <a:lumMod val="50000"/>
                  </a:schemeClr>
                </a:solidFill>
              </a:rPr>
              <a:t>, ha lo scopo di </a:t>
            </a:r>
            <a:r>
              <a:rPr lang="it-IT" altLang="it-IT" sz="2200" b="1" dirty="0">
                <a:solidFill>
                  <a:schemeClr val="accent1">
                    <a:lumMod val="50000"/>
                  </a:schemeClr>
                </a:solidFill>
              </a:rPr>
              <a:t>eliminare sia l’udienza preliminare, sia il dibattimento</a:t>
            </a:r>
            <a:r>
              <a:rPr lang="it-IT" altLang="it-IT" sz="2200" dirty="0">
                <a:solidFill>
                  <a:schemeClr val="accent1">
                    <a:lumMod val="50000"/>
                  </a:schemeClr>
                </a:solidFill>
              </a:rPr>
              <a:t>.</a:t>
            </a:r>
          </a:p>
          <a:p>
            <a:pPr marL="0" indent="0" algn="just">
              <a:buFont typeface="Arial" panose="020B0604020202020204" pitchFamily="34" charset="0"/>
              <a:buNone/>
              <a:defRPr/>
            </a:pPr>
            <a:r>
              <a:rPr lang="it-IT" altLang="it-IT" sz="2200" dirty="0">
                <a:solidFill>
                  <a:schemeClr val="accent1">
                    <a:lumMod val="50000"/>
                  </a:schemeClr>
                </a:solidFill>
              </a:rPr>
              <a:t>Il Pubblico Ministero richiede il decreto penale se ritiene che possa irrogarsi una </a:t>
            </a:r>
            <a:r>
              <a:rPr lang="it-IT" altLang="it-IT" sz="2200" b="1" dirty="0">
                <a:solidFill>
                  <a:schemeClr val="accent1">
                    <a:lumMod val="50000"/>
                  </a:schemeClr>
                </a:solidFill>
              </a:rPr>
              <a:t>pena pecuniaria</a:t>
            </a:r>
            <a:r>
              <a:rPr lang="it-IT" altLang="it-IT" sz="2200" dirty="0">
                <a:solidFill>
                  <a:schemeClr val="accent1">
                    <a:lumMod val="50000"/>
                  </a:schemeClr>
                </a:solidFill>
              </a:rPr>
              <a:t>, anche in sostituzione di una pena detentiva.</a:t>
            </a:r>
          </a:p>
          <a:p>
            <a:pPr marL="0" indent="0" algn="just">
              <a:buFont typeface="Arial" panose="020B0604020202020204" pitchFamily="34" charset="0"/>
              <a:buNone/>
              <a:defRPr/>
            </a:pPr>
            <a:r>
              <a:rPr lang="it-IT" altLang="it-IT" sz="2200" dirty="0">
                <a:solidFill>
                  <a:schemeClr val="accent1">
                    <a:lumMod val="50000"/>
                  </a:schemeClr>
                </a:solidFill>
              </a:rPr>
              <a:t>La richiesta deve essere motivata e formulata entro 6 mesi dall’iscrizione della persona nel registro di cui all’art. 335 </a:t>
            </a:r>
            <a:r>
              <a:rPr lang="it-IT" altLang="it-IT" sz="2200" dirty="0" err="1">
                <a:solidFill>
                  <a:schemeClr val="accent1">
                    <a:lumMod val="50000"/>
                  </a:schemeClr>
                </a:solidFill>
              </a:rPr>
              <a:t>cpp</a:t>
            </a:r>
            <a:r>
              <a:rPr lang="it-IT" altLang="it-IT" sz="2200" dirty="0">
                <a:solidFill>
                  <a:schemeClr val="accent1">
                    <a:lumMod val="50000"/>
                  </a:schemeClr>
                </a:solidFill>
              </a:rPr>
              <a:t>.</a:t>
            </a:r>
          </a:p>
          <a:p>
            <a:pPr marL="0" indent="0" algn="just">
              <a:buFont typeface="Arial" panose="020B0604020202020204" pitchFamily="34" charset="0"/>
              <a:buNone/>
              <a:defRPr/>
            </a:pPr>
            <a:r>
              <a:rPr lang="it-IT" altLang="it-IT" sz="2200" dirty="0">
                <a:solidFill>
                  <a:schemeClr val="accent1">
                    <a:lumMod val="50000"/>
                  </a:schemeClr>
                </a:solidFill>
              </a:rPr>
              <a:t>Il giudice può rigettare la richiesta per insussistenza dei presupposti o inadeguatezza della pena.</a:t>
            </a:r>
          </a:p>
          <a:p>
            <a:pPr marL="0" indent="0" algn="just">
              <a:buFont typeface="Arial" panose="020B0604020202020204" pitchFamily="34" charset="0"/>
              <a:buNone/>
              <a:defRPr/>
            </a:pPr>
            <a:r>
              <a:rPr lang="it-IT" altLang="it-IT" sz="2200" dirty="0">
                <a:solidFill>
                  <a:schemeClr val="accent1">
                    <a:lumMod val="50000"/>
                  </a:schemeClr>
                </a:solidFill>
              </a:rPr>
              <a:t>Se, invece, la accoglie, emette il </a:t>
            </a:r>
            <a:r>
              <a:rPr lang="it-IT" altLang="it-IT" sz="2200" b="1" dirty="0">
                <a:solidFill>
                  <a:schemeClr val="accent1">
                    <a:lumMod val="50000"/>
                  </a:schemeClr>
                </a:solidFill>
              </a:rPr>
              <a:t>decreto penale di condanna </a:t>
            </a:r>
            <a:r>
              <a:rPr lang="it-IT" altLang="it-IT" sz="2200" dirty="0">
                <a:solidFill>
                  <a:schemeClr val="accent1">
                    <a:lumMod val="50000"/>
                  </a:schemeClr>
                </a:solidFill>
              </a:rPr>
              <a:t>avverso il quale può essere proposta </a:t>
            </a:r>
            <a:r>
              <a:rPr lang="it-IT" altLang="it-IT" sz="2200" b="1" dirty="0">
                <a:solidFill>
                  <a:schemeClr val="accent1">
                    <a:lumMod val="50000"/>
                  </a:schemeClr>
                </a:solidFill>
              </a:rPr>
              <a:t>opposizione</a:t>
            </a:r>
            <a:r>
              <a:rPr lang="it-IT" altLang="it-IT" sz="2200" dirty="0">
                <a:solidFill>
                  <a:schemeClr val="accent1">
                    <a:lumMod val="50000"/>
                  </a:schemeClr>
                </a:solidFill>
              </a:rPr>
              <a:t> entro 15 giorni, a pena di inammissibilità, dalla notifica del provvedimento.</a:t>
            </a:r>
          </a:p>
          <a:p>
            <a:pPr marL="0" indent="0" algn="just">
              <a:buFont typeface="Arial" panose="020B0604020202020204" pitchFamily="34" charset="0"/>
              <a:buNone/>
              <a:defRPr/>
            </a:pPr>
            <a:r>
              <a:rPr lang="it-IT" altLang="it-IT" sz="2200" dirty="0">
                <a:solidFill>
                  <a:schemeClr val="accent1">
                    <a:lumMod val="50000"/>
                  </a:schemeClr>
                </a:solidFill>
              </a:rPr>
              <a:t>Con l’opposizione l’imputato può richiedere il </a:t>
            </a:r>
            <a:r>
              <a:rPr lang="it-IT" altLang="it-IT" sz="2200" b="1" dirty="0">
                <a:solidFill>
                  <a:schemeClr val="accent1">
                    <a:lumMod val="50000"/>
                  </a:schemeClr>
                </a:solidFill>
              </a:rPr>
              <a:t>giudizio abbreviato</a:t>
            </a:r>
            <a:r>
              <a:rPr lang="it-IT" altLang="it-IT" sz="2200" dirty="0">
                <a:solidFill>
                  <a:schemeClr val="accent1">
                    <a:lumMod val="50000"/>
                  </a:schemeClr>
                </a:solidFill>
              </a:rPr>
              <a:t>, il </a:t>
            </a:r>
            <a:r>
              <a:rPr lang="it-IT" altLang="it-IT" sz="2200" b="1" dirty="0">
                <a:solidFill>
                  <a:schemeClr val="accent1">
                    <a:lumMod val="50000"/>
                  </a:schemeClr>
                </a:solidFill>
              </a:rPr>
              <a:t>patteggiamento</a:t>
            </a:r>
            <a:r>
              <a:rPr lang="it-IT" altLang="it-IT" sz="2200" dirty="0">
                <a:solidFill>
                  <a:schemeClr val="accent1">
                    <a:lumMod val="50000"/>
                  </a:schemeClr>
                </a:solidFill>
              </a:rPr>
              <a:t>, il </a:t>
            </a:r>
            <a:r>
              <a:rPr lang="it-IT" altLang="it-IT" sz="2200" b="1" dirty="0">
                <a:solidFill>
                  <a:schemeClr val="accent1">
                    <a:lumMod val="50000"/>
                  </a:schemeClr>
                </a:solidFill>
              </a:rPr>
              <a:t>giudizio immediato</a:t>
            </a:r>
            <a:r>
              <a:rPr lang="it-IT" altLang="it-IT" sz="2200" dirty="0">
                <a:solidFill>
                  <a:schemeClr val="accent1">
                    <a:lumMod val="50000"/>
                  </a:schemeClr>
                </a:solidFill>
              </a:rPr>
              <a:t>, la </a:t>
            </a:r>
            <a:r>
              <a:rPr lang="it-IT" altLang="it-IT" sz="2200" b="1" dirty="0">
                <a:solidFill>
                  <a:schemeClr val="accent1">
                    <a:lumMod val="50000"/>
                  </a:schemeClr>
                </a:solidFill>
              </a:rPr>
              <a:t>messa alla prova </a:t>
            </a:r>
            <a:r>
              <a:rPr lang="it-IT" altLang="it-IT" sz="2200" dirty="0">
                <a:solidFill>
                  <a:schemeClr val="accent1">
                    <a:lumMod val="50000"/>
                  </a:schemeClr>
                </a:solidFill>
              </a:rPr>
              <a:t>e l’</a:t>
            </a:r>
            <a:r>
              <a:rPr lang="it-IT" altLang="it-IT" sz="2200" b="1" dirty="0">
                <a:solidFill>
                  <a:schemeClr val="accent1">
                    <a:lumMod val="50000"/>
                  </a:schemeClr>
                </a:solidFill>
              </a:rPr>
              <a:t>oblazione</a:t>
            </a:r>
            <a:r>
              <a:rPr lang="it-IT" altLang="it-IT" sz="2000" dirty="0">
                <a:solidFill>
                  <a:schemeClr val="accent1">
                    <a:lumMod val="50000"/>
                  </a:schemeClr>
                </a:solidFill>
              </a:rPr>
              <a:t>.</a:t>
            </a:r>
          </a:p>
        </p:txBody>
      </p:sp>
      <p:sp>
        <p:nvSpPr>
          <p:cNvPr id="41988" name="Segnaposto numero diapositiva 2"/>
          <p:cNvSpPr>
            <a:spLocks noGrp="1"/>
          </p:cNvSpPr>
          <p:nvPr>
            <p:ph type="sldNum" sz="quarter" idx="12"/>
          </p:nvPr>
        </p:nvSpPr>
        <p:spPr bwMode="auto">
          <a:noFill/>
          <a:ln>
            <a:miter lim="800000"/>
            <a:headEnd/>
            <a:tailEnd/>
          </a:ln>
        </p:spPr>
        <p:txBody>
          <a:bodyPr/>
          <a:lstStyle/>
          <a:p>
            <a:fld id="{E6B9B549-31B4-4E54-B9D5-0866D2124101}" type="slidenum">
              <a:rPr lang="it-IT" altLang="it-IT"/>
              <a:pPr/>
              <a:t>37</a:t>
            </a:fld>
            <a:endParaRPr lang="it-IT" altLang="it-IT"/>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olo 1"/>
          <p:cNvSpPr>
            <a:spLocks noGrp="1"/>
          </p:cNvSpPr>
          <p:nvPr>
            <p:ph type="title"/>
          </p:nvPr>
        </p:nvSpPr>
        <p:spPr/>
        <p:txBody>
          <a:bodyPr/>
          <a:lstStyle/>
          <a:p>
            <a:r>
              <a:rPr lang="it-IT" altLang="it-IT" smtClean="0">
                <a:solidFill>
                  <a:srgbClr val="FF0000"/>
                </a:solidFill>
              </a:rPr>
              <a:t>IL PROCEDIMENTO PER DECRETO:</a:t>
            </a:r>
            <a:br>
              <a:rPr lang="it-IT" altLang="it-IT" smtClean="0">
                <a:solidFill>
                  <a:srgbClr val="FF0000"/>
                </a:solidFill>
              </a:rPr>
            </a:br>
            <a:r>
              <a:rPr lang="it-IT" altLang="it-IT" smtClean="0">
                <a:solidFill>
                  <a:srgbClr val="FF0000"/>
                </a:solidFill>
              </a:rPr>
              <a:t>BENEFICI</a:t>
            </a:r>
          </a:p>
        </p:txBody>
      </p:sp>
      <p:sp>
        <p:nvSpPr>
          <p:cNvPr id="37891" name="Segnaposto contenuto 2"/>
          <p:cNvSpPr>
            <a:spLocks noGrp="1"/>
          </p:cNvSpPr>
          <p:nvPr>
            <p:ph idx="1"/>
          </p:nvPr>
        </p:nvSpPr>
        <p:spPr>
          <a:xfrm>
            <a:off x="179388" y="1773238"/>
            <a:ext cx="8640762" cy="4751387"/>
          </a:xfrm>
        </p:spPr>
        <p:txBody>
          <a:bodyPr/>
          <a:lstStyle/>
          <a:p>
            <a:pPr algn="just">
              <a:buFont typeface="Arial" panose="020B0604020202020204" pitchFamily="34" charset="0"/>
              <a:buChar char="•"/>
              <a:defRPr/>
            </a:pPr>
            <a:r>
              <a:rPr lang="it-IT" altLang="it-IT" sz="2400" dirty="0">
                <a:solidFill>
                  <a:schemeClr val="accent1">
                    <a:lumMod val="50000"/>
                  </a:schemeClr>
                </a:solidFill>
              </a:rPr>
              <a:t>La pena può essere diminuita fino alla metà del minimo edittale.</a:t>
            </a:r>
          </a:p>
          <a:p>
            <a:pPr algn="just">
              <a:buFont typeface="Arial" panose="020B0604020202020204" pitchFamily="34" charset="0"/>
              <a:buChar char="•"/>
              <a:defRPr/>
            </a:pPr>
            <a:r>
              <a:rPr lang="it-IT" altLang="it-IT" sz="2400" dirty="0">
                <a:solidFill>
                  <a:schemeClr val="accent1">
                    <a:lumMod val="50000"/>
                  </a:schemeClr>
                </a:solidFill>
              </a:rPr>
              <a:t>Il decreto penale esecutivo non ha efficacia di giudicato nel giudizio civile o amministrativo.</a:t>
            </a:r>
          </a:p>
          <a:p>
            <a:pPr algn="just">
              <a:buFont typeface="Arial" panose="020B0604020202020204" pitchFamily="34" charset="0"/>
              <a:buChar char="•"/>
              <a:defRPr/>
            </a:pPr>
            <a:r>
              <a:rPr lang="it-IT" altLang="it-IT" sz="2400" dirty="0">
                <a:solidFill>
                  <a:schemeClr val="accent1">
                    <a:lumMod val="50000"/>
                  </a:schemeClr>
                </a:solidFill>
              </a:rPr>
              <a:t>Non possono essere applicate pene accessorie e confisca non obbligatoria.</a:t>
            </a:r>
          </a:p>
          <a:p>
            <a:pPr algn="just">
              <a:buFont typeface="Arial" panose="020B0604020202020204" pitchFamily="34" charset="0"/>
              <a:buChar char="•"/>
              <a:defRPr/>
            </a:pPr>
            <a:r>
              <a:rPr lang="it-IT" altLang="it-IT" sz="2400" dirty="0">
                <a:solidFill>
                  <a:schemeClr val="accent1">
                    <a:lumMod val="50000"/>
                  </a:schemeClr>
                </a:solidFill>
              </a:rPr>
              <a:t>Non è previsto il pagamento di spese processuali.</a:t>
            </a:r>
          </a:p>
          <a:p>
            <a:pPr algn="just">
              <a:buFont typeface="Arial" panose="020B0604020202020204" pitchFamily="34" charset="0"/>
              <a:buChar char="•"/>
              <a:defRPr/>
            </a:pPr>
            <a:r>
              <a:rPr lang="it-IT" altLang="it-IT" sz="2400" dirty="0">
                <a:solidFill>
                  <a:schemeClr val="accent1">
                    <a:lumMod val="50000"/>
                  </a:schemeClr>
                </a:solidFill>
              </a:rPr>
              <a:t>Il reato si estingue in 5 anni per i delitti e in 2 anni per le contravvenzioni.</a:t>
            </a:r>
          </a:p>
          <a:p>
            <a:pPr algn="just">
              <a:buFont typeface="Arial" panose="020B0604020202020204" pitchFamily="34" charset="0"/>
              <a:buChar char="•"/>
              <a:defRPr/>
            </a:pPr>
            <a:r>
              <a:rPr lang="it-IT" altLang="it-IT" sz="2400" dirty="0">
                <a:solidFill>
                  <a:schemeClr val="accent1">
                    <a:lumMod val="50000"/>
                  </a:schemeClr>
                </a:solidFill>
              </a:rPr>
              <a:t>La condanna non viene menzionata nei certificati richiesti dai privati.</a:t>
            </a:r>
          </a:p>
          <a:p>
            <a:pPr algn="just">
              <a:buFont typeface="Arial" panose="020B0604020202020204" pitchFamily="34" charset="0"/>
              <a:buChar char="•"/>
              <a:defRPr/>
            </a:pPr>
            <a:r>
              <a:rPr lang="it-IT" altLang="it-IT" sz="2400" dirty="0">
                <a:solidFill>
                  <a:schemeClr val="accent1">
                    <a:lumMod val="50000"/>
                  </a:schemeClr>
                </a:solidFill>
              </a:rPr>
              <a:t>Può essere concessa la sospensione condizionale della pena.</a:t>
            </a:r>
          </a:p>
          <a:p>
            <a:pPr algn="just">
              <a:buFont typeface="Arial" panose="020B0604020202020204" pitchFamily="34" charset="0"/>
              <a:buChar char="•"/>
              <a:defRPr/>
            </a:pPr>
            <a:endParaRPr lang="it-IT" altLang="it-IT" sz="2800" dirty="0">
              <a:solidFill>
                <a:schemeClr val="accent1">
                  <a:lumMod val="50000"/>
                </a:schemeClr>
              </a:solidFill>
            </a:endParaRPr>
          </a:p>
          <a:p>
            <a:pPr marL="0" indent="0" algn="just">
              <a:buFont typeface="Arial" panose="020B0604020202020204" pitchFamily="34" charset="0"/>
              <a:buNone/>
              <a:defRPr/>
            </a:pPr>
            <a:endParaRPr lang="it-IT" altLang="it-IT" sz="2800" dirty="0">
              <a:solidFill>
                <a:schemeClr val="accent1">
                  <a:lumMod val="50000"/>
                </a:schemeClr>
              </a:solidFill>
            </a:endParaRPr>
          </a:p>
        </p:txBody>
      </p:sp>
      <p:sp>
        <p:nvSpPr>
          <p:cNvPr id="43012" name="Segnaposto numero diapositiva 2"/>
          <p:cNvSpPr>
            <a:spLocks noGrp="1"/>
          </p:cNvSpPr>
          <p:nvPr>
            <p:ph type="sldNum" sz="quarter" idx="12"/>
          </p:nvPr>
        </p:nvSpPr>
        <p:spPr bwMode="auto">
          <a:noFill/>
          <a:ln>
            <a:miter lim="800000"/>
            <a:headEnd/>
            <a:tailEnd/>
          </a:ln>
        </p:spPr>
        <p:txBody>
          <a:bodyPr/>
          <a:lstStyle/>
          <a:p>
            <a:fld id="{941F7445-3B36-4AA9-BD03-642E88486712}" type="slidenum">
              <a:rPr lang="it-IT" altLang="it-IT"/>
              <a:pPr/>
              <a:t>38</a:t>
            </a:fld>
            <a:endParaRPr lang="it-IT" altLang="it-IT"/>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olo 1"/>
          <p:cNvSpPr>
            <a:spLocks noGrp="1"/>
          </p:cNvSpPr>
          <p:nvPr>
            <p:ph type="title"/>
          </p:nvPr>
        </p:nvSpPr>
        <p:spPr>
          <a:xfrm>
            <a:off x="684213" y="0"/>
            <a:ext cx="8002587" cy="1052513"/>
          </a:xfrm>
        </p:spPr>
        <p:txBody>
          <a:bodyPr/>
          <a:lstStyle/>
          <a:p>
            <a:r>
              <a:rPr lang="it-IT" altLang="it-IT" smtClean="0">
                <a:solidFill>
                  <a:srgbClr val="FF0000"/>
                </a:solidFill>
              </a:rPr>
              <a:t>L’OBLAZIONE</a:t>
            </a:r>
          </a:p>
        </p:txBody>
      </p:sp>
      <p:sp>
        <p:nvSpPr>
          <p:cNvPr id="38915" name="Segnaposto contenuto 2"/>
          <p:cNvSpPr>
            <a:spLocks noGrp="1"/>
          </p:cNvSpPr>
          <p:nvPr>
            <p:ph idx="1"/>
          </p:nvPr>
        </p:nvSpPr>
        <p:spPr>
          <a:xfrm>
            <a:off x="107950" y="908050"/>
            <a:ext cx="9036050" cy="5949950"/>
          </a:xfrm>
        </p:spPr>
        <p:txBody>
          <a:bodyPr/>
          <a:lstStyle/>
          <a:p>
            <a:pPr marL="0" indent="0" algn="just">
              <a:buFont typeface="Arial" panose="020B0604020202020204" pitchFamily="34" charset="0"/>
              <a:buNone/>
              <a:defRPr/>
            </a:pPr>
            <a:r>
              <a:rPr lang="it-IT" altLang="it-IT" sz="1800" dirty="0">
                <a:solidFill>
                  <a:schemeClr val="accent1">
                    <a:lumMod val="50000"/>
                  </a:schemeClr>
                </a:solidFill>
              </a:rPr>
              <a:t>L’</a:t>
            </a:r>
            <a:r>
              <a:rPr lang="it-IT" altLang="it-IT" sz="1800" b="1" dirty="0">
                <a:solidFill>
                  <a:schemeClr val="accent1">
                    <a:lumMod val="50000"/>
                  </a:schemeClr>
                </a:solidFill>
              </a:rPr>
              <a:t>oblazione</a:t>
            </a:r>
            <a:r>
              <a:rPr lang="it-IT" altLang="it-IT" sz="1800" dirty="0">
                <a:solidFill>
                  <a:schemeClr val="accent1">
                    <a:lumMod val="50000"/>
                  </a:schemeClr>
                </a:solidFill>
              </a:rPr>
              <a:t>, procedimento speciale con funzione deflattiva, consiste nel </a:t>
            </a:r>
            <a:r>
              <a:rPr lang="it-IT" altLang="it-IT" sz="1800" b="1" dirty="0">
                <a:solidFill>
                  <a:schemeClr val="accent1">
                    <a:lumMod val="50000"/>
                  </a:schemeClr>
                </a:solidFill>
              </a:rPr>
              <a:t>pagamento volontario di una somma di denaro al fine di estinguere il reato</a:t>
            </a:r>
            <a:r>
              <a:rPr lang="it-IT" altLang="it-IT" sz="1800" dirty="0">
                <a:solidFill>
                  <a:schemeClr val="accent1">
                    <a:lumMod val="50000"/>
                  </a:schemeClr>
                </a:solidFill>
              </a:rPr>
              <a:t>.</a:t>
            </a:r>
          </a:p>
          <a:p>
            <a:pPr marL="0" indent="0" algn="just">
              <a:buFont typeface="Arial" panose="020B0604020202020204" pitchFamily="34" charset="0"/>
              <a:buNone/>
              <a:defRPr/>
            </a:pPr>
            <a:r>
              <a:rPr lang="it-IT" altLang="it-IT" sz="1800" dirty="0">
                <a:solidFill>
                  <a:schemeClr val="accent1">
                    <a:lumMod val="50000"/>
                  </a:schemeClr>
                </a:solidFill>
              </a:rPr>
              <a:t>Il codice penale prevede due forme di oblazione:</a:t>
            </a:r>
          </a:p>
          <a:p>
            <a:pPr algn="just">
              <a:buFont typeface="Arial" panose="020B0604020202020204" pitchFamily="34" charset="0"/>
              <a:buChar char="•"/>
              <a:defRPr/>
            </a:pPr>
            <a:r>
              <a:rPr lang="it-IT" altLang="it-IT" sz="1800" dirty="0">
                <a:solidFill>
                  <a:schemeClr val="accent1">
                    <a:lumMod val="50000"/>
                  </a:schemeClr>
                </a:solidFill>
              </a:rPr>
              <a:t>oblazione </a:t>
            </a:r>
            <a:r>
              <a:rPr lang="it-IT" altLang="it-IT" sz="1800" b="1" dirty="0">
                <a:solidFill>
                  <a:schemeClr val="accent1">
                    <a:lumMod val="50000"/>
                  </a:schemeClr>
                </a:solidFill>
              </a:rPr>
              <a:t>obbligatoria</a:t>
            </a:r>
            <a:r>
              <a:rPr lang="it-IT" altLang="it-IT" sz="1800" dirty="0">
                <a:solidFill>
                  <a:schemeClr val="accent1">
                    <a:lumMod val="50000"/>
                  </a:schemeClr>
                </a:solidFill>
              </a:rPr>
              <a:t> </a:t>
            </a:r>
            <a:r>
              <a:rPr lang="it-IT" altLang="it-IT" sz="1800" b="1" dirty="0">
                <a:solidFill>
                  <a:schemeClr val="accent1">
                    <a:lumMod val="50000"/>
                  </a:schemeClr>
                </a:solidFill>
              </a:rPr>
              <a:t>(art. 162 </a:t>
            </a:r>
            <a:r>
              <a:rPr lang="it-IT" altLang="it-IT" sz="1800" b="1" dirty="0" err="1">
                <a:solidFill>
                  <a:schemeClr val="accent1">
                    <a:lumMod val="50000"/>
                  </a:schemeClr>
                </a:solidFill>
              </a:rPr>
              <a:t>cp</a:t>
            </a:r>
            <a:r>
              <a:rPr lang="it-IT" altLang="it-IT" sz="1800" b="1" dirty="0">
                <a:solidFill>
                  <a:schemeClr val="accent1">
                    <a:lumMod val="50000"/>
                  </a:schemeClr>
                </a:solidFill>
              </a:rPr>
              <a:t>)</a:t>
            </a:r>
            <a:r>
              <a:rPr lang="it-IT" altLang="it-IT" sz="1800" dirty="0">
                <a:solidFill>
                  <a:schemeClr val="accent1">
                    <a:lumMod val="50000"/>
                  </a:schemeClr>
                </a:solidFill>
              </a:rPr>
              <a:t>:</a:t>
            </a:r>
          </a:p>
          <a:p>
            <a:pPr marL="0" indent="0" algn="just">
              <a:buFont typeface="Arial" panose="020B0604020202020204" pitchFamily="34" charset="0"/>
              <a:buNone/>
              <a:defRPr/>
            </a:pPr>
            <a:r>
              <a:rPr lang="it-IT" altLang="it-IT" sz="1800" dirty="0">
                <a:solidFill>
                  <a:schemeClr val="accent1">
                    <a:lumMod val="50000"/>
                  </a:schemeClr>
                </a:solidFill>
              </a:rPr>
              <a:t>concerne le </a:t>
            </a:r>
            <a:r>
              <a:rPr lang="it-IT" altLang="it-IT" sz="1800" b="1" dirty="0">
                <a:solidFill>
                  <a:schemeClr val="accent1">
                    <a:lumMod val="50000"/>
                  </a:schemeClr>
                </a:solidFill>
              </a:rPr>
              <a:t>contravvenzioni punite con la sola ammenda;</a:t>
            </a:r>
            <a:r>
              <a:rPr lang="it-IT" altLang="it-IT" sz="1800" dirty="0">
                <a:solidFill>
                  <a:schemeClr val="accent1">
                    <a:lumMod val="50000"/>
                  </a:schemeClr>
                </a:solidFill>
              </a:rPr>
              <a:t> il contravventore è ammesso a pagare una somma corrispondente alla terza parte del massimo della pena stabilita per la contravvenzione contestata (oltre alle spese del procedimento). Il Giudice è tenuto ad accogliere la richiesta se presentata nei termini prescritti;</a:t>
            </a:r>
          </a:p>
          <a:p>
            <a:pPr algn="just">
              <a:buFont typeface="Arial" panose="020B0604020202020204" pitchFamily="34" charset="0"/>
              <a:buChar char="•"/>
              <a:defRPr/>
            </a:pPr>
            <a:r>
              <a:rPr lang="it-IT" altLang="it-IT" sz="1800" dirty="0">
                <a:solidFill>
                  <a:schemeClr val="accent1">
                    <a:lumMod val="50000"/>
                  </a:schemeClr>
                </a:solidFill>
              </a:rPr>
              <a:t>oblazione </a:t>
            </a:r>
            <a:r>
              <a:rPr lang="it-IT" altLang="it-IT" sz="1800" b="1" dirty="0">
                <a:solidFill>
                  <a:schemeClr val="accent1">
                    <a:lumMod val="50000"/>
                  </a:schemeClr>
                </a:solidFill>
              </a:rPr>
              <a:t>facoltativa (art. 162 bis </a:t>
            </a:r>
            <a:r>
              <a:rPr lang="it-IT" altLang="it-IT" sz="1800" b="1" dirty="0" err="1">
                <a:solidFill>
                  <a:schemeClr val="accent1">
                    <a:lumMod val="50000"/>
                  </a:schemeClr>
                </a:solidFill>
              </a:rPr>
              <a:t>cp</a:t>
            </a:r>
            <a:r>
              <a:rPr lang="it-IT" altLang="it-IT" sz="1800" b="1" dirty="0">
                <a:solidFill>
                  <a:schemeClr val="accent1">
                    <a:lumMod val="50000"/>
                  </a:schemeClr>
                </a:solidFill>
              </a:rPr>
              <a:t>)</a:t>
            </a:r>
            <a:r>
              <a:rPr lang="it-IT" altLang="it-IT" sz="1800" dirty="0">
                <a:solidFill>
                  <a:schemeClr val="accent1">
                    <a:lumMod val="50000"/>
                  </a:schemeClr>
                </a:solidFill>
              </a:rPr>
              <a:t>:</a:t>
            </a:r>
          </a:p>
          <a:p>
            <a:pPr marL="0" indent="0" algn="just">
              <a:buFont typeface="Arial" panose="020B0604020202020204" pitchFamily="34" charset="0"/>
              <a:buNone/>
              <a:defRPr/>
            </a:pPr>
            <a:r>
              <a:rPr lang="it-IT" altLang="it-IT" sz="1800" dirty="0">
                <a:solidFill>
                  <a:schemeClr val="accent1">
                    <a:lumMod val="50000"/>
                  </a:schemeClr>
                </a:solidFill>
              </a:rPr>
              <a:t>concerne le </a:t>
            </a:r>
            <a:r>
              <a:rPr lang="it-IT" altLang="it-IT" sz="1800" b="1" dirty="0">
                <a:solidFill>
                  <a:schemeClr val="accent1">
                    <a:lumMod val="50000"/>
                  </a:schemeClr>
                </a:solidFill>
              </a:rPr>
              <a:t>contravvenzioni punite con pena alternativa;</a:t>
            </a:r>
            <a:r>
              <a:rPr lang="it-IT" altLang="it-IT" sz="1800" dirty="0">
                <a:solidFill>
                  <a:schemeClr val="accent1">
                    <a:lumMod val="50000"/>
                  </a:schemeClr>
                </a:solidFill>
              </a:rPr>
              <a:t> il contravventore può essere ammesso, a discrezione del giudice, a pagare una somma corrispondente alla metà del massimo della pena stabilita per la contravvenzione contestata se non permangono conseguenze dannose o pericolose del reato e se l’imputato si trovi in condizioni soggettive tali da farne presumere la pericolosità (es.: recidiva).</a:t>
            </a:r>
          </a:p>
          <a:p>
            <a:pPr marL="0" indent="0" algn="just">
              <a:buFont typeface="Arial" panose="020B0604020202020204" pitchFamily="34" charset="0"/>
              <a:buNone/>
              <a:defRPr/>
            </a:pPr>
            <a:endParaRPr lang="it-IT" altLang="it-IT" sz="1800" dirty="0">
              <a:solidFill>
                <a:schemeClr val="accent1">
                  <a:lumMod val="50000"/>
                </a:schemeClr>
              </a:solidFill>
            </a:endParaRPr>
          </a:p>
          <a:p>
            <a:pPr marL="0" indent="0" algn="just">
              <a:buFont typeface="Arial" panose="020B0604020202020204" pitchFamily="34" charset="0"/>
              <a:buNone/>
              <a:defRPr/>
            </a:pPr>
            <a:r>
              <a:rPr lang="it-IT" altLang="it-IT" sz="1800" dirty="0">
                <a:solidFill>
                  <a:schemeClr val="accent1">
                    <a:lumMod val="50000"/>
                  </a:schemeClr>
                </a:solidFill>
              </a:rPr>
              <a:t>L’imputato può proporre istanza di oblazione già nel corso delle indagini preliminari.</a:t>
            </a:r>
          </a:p>
          <a:p>
            <a:pPr marL="0" indent="0" algn="just">
              <a:buFont typeface="Arial" panose="020B0604020202020204" pitchFamily="34" charset="0"/>
              <a:buNone/>
              <a:defRPr/>
            </a:pPr>
            <a:r>
              <a:rPr lang="it-IT" altLang="it-IT" sz="1800" dirty="0">
                <a:solidFill>
                  <a:schemeClr val="accent1">
                    <a:lumMod val="50000"/>
                  </a:schemeClr>
                </a:solidFill>
              </a:rPr>
              <a:t>Se l’oblazione viene </a:t>
            </a:r>
            <a:r>
              <a:rPr lang="it-IT" altLang="it-IT" sz="1800" b="1" dirty="0">
                <a:solidFill>
                  <a:schemeClr val="accent1">
                    <a:lumMod val="50000"/>
                  </a:schemeClr>
                </a:solidFill>
              </a:rPr>
              <a:t>richiesta dopo l’esercizio dell’azione penale</a:t>
            </a:r>
            <a:r>
              <a:rPr lang="it-IT" altLang="it-IT" sz="1800" dirty="0">
                <a:solidFill>
                  <a:schemeClr val="accent1">
                    <a:lumMod val="50000"/>
                  </a:schemeClr>
                </a:solidFill>
              </a:rPr>
              <a:t>, il Giudice che la ammette, verificato il pagamento, pronuncia </a:t>
            </a:r>
            <a:r>
              <a:rPr lang="it-IT" altLang="it-IT" sz="1800" b="1" dirty="0">
                <a:solidFill>
                  <a:schemeClr val="accent1">
                    <a:lumMod val="50000"/>
                  </a:schemeClr>
                </a:solidFill>
              </a:rPr>
              <a:t>sentenza di proscioglimento </a:t>
            </a:r>
            <a:r>
              <a:rPr lang="it-IT" altLang="it-IT" sz="1800" dirty="0">
                <a:solidFill>
                  <a:schemeClr val="accent1">
                    <a:lumMod val="50000"/>
                  </a:schemeClr>
                </a:solidFill>
              </a:rPr>
              <a:t>dichiarando il </a:t>
            </a:r>
            <a:r>
              <a:rPr lang="it-IT" altLang="it-IT" sz="1800" b="1" dirty="0">
                <a:solidFill>
                  <a:schemeClr val="accent1">
                    <a:lumMod val="50000"/>
                  </a:schemeClr>
                </a:solidFill>
              </a:rPr>
              <a:t>reato estinto</a:t>
            </a:r>
            <a:r>
              <a:rPr lang="it-IT" altLang="it-IT" sz="1800" dirty="0">
                <a:solidFill>
                  <a:schemeClr val="accent1">
                    <a:lumMod val="50000"/>
                  </a:schemeClr>
                </a:solidFill>
              </a:rPr>
              <a:t>; se viene richiesta </a:t>
            </a:r>
            <a:r>
              <a:rPr lang="it-IT" altLang="it-IT" sz="1800" b="1" dirty="0">
                <a:solidFill>
                  <a:schemeClr val="accent1">
                    <a:lumMod val="50000"/>
                  </a:schemeClr>
                </a:solidFill>
              </a:rPr>
              <a:t>prima</a:t>
            </a:r>
            <a:r>
              <a:rPr lang="it-IT" altLang="it-IT" sz="1800" dirty="0">
                <a:solidFill>
                  <a:schemeClr val="accent1">
                    <a:lumMod val="50000"/>
                  </a:schemeClr>
                </a:solidFill>
              </a:rPr>
              <a:t>, il procedimento si conclude con provvedimento di </a:t>
            </a:r>
            <a:r>
              <a:rPr lang="it-IT" altLang="it-IT" sz="1800" b="1" dirty="0">
                <a:solidFill>
                  <a:schemeClr val="accent1">
                    <a:lumMod val="50000"/>
                  </a:schemeClr>
                </a:solidFill>
              </a:rPr>
              <a:t>archiviazione</a:t>
            </a:r>
            <a:r>
              <a:rPr lang="it-IT" altLang="it-IT" sz="1800" dirty="0">
                <a:solidFill>
                  <a:schemeClr val="accent1">
                    <a:lumMod val="50000"/>
                  </a:schemeClr>
                </a:solidFill>
              </a:rPr>
              <a:t>.</a:t>
            </a:r>
          </a:p>
          <a:p>
            <a:pPr marL="0" indent="0" algn="just">
              <a:buFont typeface="Arial" panose="020B0604020202020204" pitchFamily="34" charset="0"/>
              <a:buNone/>
              <a:defRPr/>
            </a:pPr>
            <a:endParaRPr lang="it-IT" altLang="it-IT" sz="1800" dirty="0">
              <a:solidFill>
                <a:schemeClr val="accent1">
                  <a:lumMod val="50000"/>
                </a:schemeClr>
              </a:solidFill>
            </a:endParaRPr>
          </a:p>
          <a:p>
            <a:pPr algn="just">
              <a:buFont typeface="Arial" panose="020B0604020202020204" pitchFamily="34" charset="0"/>
              <a:buChar char="•"/>
              <a:defRPr/>
            </a:pPr>
            <a:endParaRPr lang="it-IT" altLang="it-IT" sz="2400" dirty="0">
              <a:solidFill>
                <a:schemeClr val="accent1">
                  <a:lumMod val="50000"/>
                </a:schemeClr>
              </a:solidFill>
            </a:endParaRPr>
          </a:p>
        </p:txBody>
      </p:sp>
      <p:sp>
        <p:nvSpPr>
          <p:cNvPr id="44036" name="Segnaposto numero diapositiva 2"/>
          <p:cNvSpPr>
            <a:spLocks noGrp="1"/>
          </p:cNvSpPr>
          <p:nvPr>
            <p:ph type="sldNum" sz="quarter" idx="12"/>
          </p:nvPr>
        </p:nvSpPr>
        <p:spPr bwMode="auto">
          <a:noFill/>
          <a:ln>
            <a:miter lim="800000"/>
            <a:headEnd/>
            <a:tailEnd/>
          </a:ln>
        </p:spPr>
        <p:txBody>
          <a:bodyPr/>
          <a:lstStyle/>
          <a:p>
            <a:fld id="{859D47DD-5F6B-4793-B50E-021A40B9EA77}" type="slidenum">
              <a:rPr lang="it-IT" altLang="it-IT"/>
              <a:pPr/>
              <a:t>39</a:t>
            </a:fld>
            <a:endParaRPr lang="it-IT" altLang="it-IT"/>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olo 1"/>
          <p:cNvSpPr>
            <a:spLocks noGrp="1"/>
          </p:cNvSpPr>
          <p:nvPr>
            <p:ph type="title"/>
          </p:nvPr>
        </p:nvSpPr>
        <p:spPr>
          <a:xfrm>
            <a:off x="468313" y="260350"/>
            <a:ext cx="8218487" cy="1439863"/>
          </a:xfrm>
        </p:spPr>
        <p:txBody>
          <a:bodyPr/>
          <a:lstStyle/>
          <a:p>
            <a:r>
              <a:rPr lang="it-IT" altLang="it-IT" smtClean="0">
                <a:solidFill>
                  <a:srgbClr val="FF0000"/>
                </a:solidFill>
              </a:rPr>
              <a:t>LE INDAGINI PRELIMINARI:</a:t>
            </a:r>
            <a:br>
              <a:rPr lang="it-IT" altLang="it-IT" smtClean="0">
                <a:solidFill>
                  <a:srgbClr val="FF0000"/>
                </a:solidFill>
              </a:rPr>
            </a:br>
            <a:r>
              <a:rPr lang="it-IT" altLang="it-IT" smtClean="0">
                <a:solidFill>
                  <a:srgbClr val="FF0000"/>
                </a:solidFill>
              </a:rPr>
              <a:t>FINALITÀ</a:t>
            </a:r>
            <a:endParaRPr lang="it-IT" altLang="it-IT" smtClean="0"/>
          </a:p>
        </p:txBody>
      </p:sp>
      <p:sp>
        <p:nvSpPr>
          <p:cNvPr id="3" name="Segnaposto contenuto 2"/>
          <p:cNvSpPr>
            <a:spLocks noGrp="1"/>
          </p:cNvSpPr>
          <p:nvPr>
            <p:ph idx="1"/>
          </p:nvPr>
        </p:nvSpPr>
        <p:spPr>
          <a:xfrm>
            <a:off x="323850" y="1989138"/>
            <a:ext cx="8569325" cy="4608512"/>
          </a:xfrm>
        </p:spPr>
        <p:txBody>
          <a:bodyPr/>
          <a:lstStyle/>
          <a:p>
            <a:pPr marL="0" indent="0" algn="just">
              <a:buFont typeface="Arial" panose="020B0604020202020204" pitchFamily="34" charset="0"/>
              <a:buNone/>
              <a:defRPr/>
            </a:pPr>
            <a:r>
              <a:rPr lang="it-IT" sz="2600" b="1" dirty="0">
                <a:solidFill>
                  <a:schemeClr val="accent1">
                    <a:lumMod val="50000"/>
                  </a:schemeClr>
                </a:solidFill>
              </a:rPr>
              <a:t>Art. 326 </a:t>
            </a:r>
            <a:r>
              <a:rPr lang="it-IT" sz="2600" b="1" dirty="0" err="1">
                <a:solidFill>
                  <a:schemeClr val="accent1">
                    <a:lumMod val="50000"/>
                  </a:schemeClr>
                </a:solidFill>
              </a:rPr>
              <a:t>cpp</a:t>
            </a:r>
            <a:endParaRPr lang="it-IT" sz="2600" dirty="0">
              <a:solidFill>
                <a:schemeClr val="accent1">
                  <a:lumMod val="50000"/>
                </a:schemeClr>
              </a:solidFill>
            </a:endParaRPr>
          </a:p>
          <a:p>
            <a:pPr marL="0" indent="0" algn="just">
              <a:buFont typeface="Arial" panose="020B0604020202020204" pitchFamily="34" charset="0"/>
              <a:buNone/>
              <a:defRPr/>
            </a:pPr>
            <a:r>
              <a:rPr lang="it-IT" sz="2600" dirty="0">
                <a:solidFill>
                  <a:schemeClr val="accent1">
                    <a:lumMod val="50000"/>
                  </a:schemeClr>
                </a:solidFill>
              </a:rPr>
              <a:t>Il Pubblico Ministero e la polizia giudiziaria svolgono, nell’ambito delle rispettive attribuzioni, le indagini necessarie per le </a:t>
            </a:r>
            <a:r>
              <a:rPr lang="it-IT" sz="2600" b="1" dirty="0">
                <a:solidFill>
                  <a:schemeClr val="accent1">
                    <a:lumMod val="50000"/>
                  </a:schemeClr>
                </a:solidFill>
              </a:rPr>
              <a:t>determinazioni inerenti all’esercizio dell’azione penale</a:t>
            </a:r>
            <a:r>
              <a:rPr lang="it-IT" sz="2600" dirty="0">
                <a:solidFill>
                  <a:schemeClr val="accent1">
                    <a:lumMod val="50000"/>
                  </a:schemeClr>
                </a:solidFill>
              </a:rPr>
              <a:t>.</a:t>
            </a:r>
          </a:p>
          <a:p>
            <a:pPr marL="0" indent="0" algn="just">
              <a:buFont typeface="Arial" panose="020B0604020202020204" pitchFamily="34" charset="0"/>
              <a:buNone/>
              <a:defRPr/>
            </a:pPr>
            <a:endParaRPr lang="it-IT" sz="2600" dirty="0">
              <a:solidFill>
                <a:schemeClr val="accent1">
                  <a:lumMod val="50000"/>
                </a:schemeClr>
              </a:solidFill>
            </a:endParaRPr>
          </a:p>
          <a:p>
            <a:pPr marL="0" indent="0" algn="just">
              <a:buFont typeface="Arial" panose="020B0604020202020204" pitchFamily="34" charset="0"/>
              <a:buNone/>
              <a:defRPr/>
            </a:pPr>
            <a:r>
              <a:rPr lang="it-IT" sz="2600" b="1" dirty="0">
                <a:solidFill>
                  <a:schemeClr val="accent1">
                    <a:lumMod val="50000"/>
                  </a:schemeClr>
                </a:solidFill>
              </a:rPr>
              <a:t>Art. 405 </a:t>
            </a:r>
            <a:r>
              <a:rPr lang="it-IT" sz="2600" b="1" dirty="0" err="1">
                <a:solidFill>
                  <a:schemeClr val="accent1">
                    <a:lumMod val="50000"/>
                  </a:schemeClr>
                </a:solidFill>
              </a:rPr>
              <a:t>cpp</a:t>
            </a:r>
            <a:endParaRPr lang="it-IT" sz="2600" b="1" dirty="0">
              <a:solidFill>
                <a:schemeClr val="accent1">
                  <a:lumMod val="50000"/>
                </a:schemeClr>
              </a:solidFill>
            </a:endParaRPr>
          </a:p>
          <a:p>
            <a:pPr marL="0" indent="0" algn="just">
              <a:buFont typeface="Arial" panose="020B0604020202020204" pitchFamily="34" charset="0"/>
              <a:buNone/>
              <a:defRPr/>
            </a:pPr>
            <a:r>
              <a:rPr lang="it-IT" sz="2600" dirty="0">
                <a:solidFill>
                  <a:schemeClr val="accent1">
                    <a:lumMod val="50000"/>
                  </a:schemeClr>
                </a:solidFill>
              </a:rPr>
              <a:t>Il Pubblico Ministero, quando non deve richiedere l’</a:t>
            </a:r>
            <a:r>
              <a:rPr lang="it-IT" sz="2600" b="1" dirty="0">
                <a:solidFill>
                  <a:schemeClr val="accent1">
                    <a:lumMod val="50000"/>
                  </a:schemeClr>
                </a:solidFill>
              </a:rPr>
              <a:t>archiviazione</a:t>
            </a:r>
            <a:r>
              <a:rPr lang="it-IT" sz="2600" dirty="0">
                <a:solidFill>
                  <a:schemeClr val="accent1">
                    <a:lumMod val="50000"/>
                  </a:schemeClr>
                </a:solidFill>
              </a:rPr>
              <a:t>, esercita l’</a:t>
            </a:r>
            <a:r>
              <a:rPr lang="it-IT" sz="2600" b="1" dirty="0">
                <a:solidFill>
                  <a:schemeClr val="accent1">
                    <a:lumMod val="50000"/>
                  </a:schemeClr>
                </a:solidFill>
              </a:rPr>
              <a:t>azione penale</a:t>
            </a:r>
            <a:r>
              <a:rPr lang="it-IT" sz="2600" dirty="0">
                <a:solidFill>
                  <a:schemeClr val="accent1">
                    <a:lumMod val="50000"/>
                  </a:schemeClr>
                </a:solidFill>
              </a:rPr>
              <a:t>, formulando l’</a:t>
            </a:r>
            <a:r>
              <a:rPr lang="it-IT" sz="2600" b="1" dirty="0">
                <a:solidFill>
                  <a:schemeClr val="accent1">
                    <a:lumMod val="50000"/>
                  </a:schemeClr>
                </a:solidFill>
              </a:rPr>
              <a:t>imputazione</a:t>
            </a:r>
            <a:r>
              <a:rPr lang="it-IT" sz="2600" dirty="0">
                <a:solidFill>
                  <a:schemeClr val="accent1">
                    <a:lumMod val="50000"/>
                  </a:schemeClr>
                </a:solidFill>
              </a:rPr>
              <a:t>: in ciascuna delle due ipotesi la determinazione del Pubblico Ministero è sottoposta al </a:t>
            </a:r>
            <a:r>
              <a:rPr lang="it-IT" sz="2600" b="1" dirty="0">
                <a:solidFill>
                  <a:schemeClr val="accent1">
                    <a:lumMod val="50000"/>
                  </a:schemeClr>
                </a:solidFill>
              </a:rPr>
              <a:t>controllo del Giudice</a:t>
            </a:r>
            <a:r>
              <a:rPr lang="it-IT" sz="2600" dirty="0">
                <a:solidFill>
                  <a:schemeClr val="accent1">
                    <a:lumMod val="50000"/>
                  </a:schemeClr>
                </a:solidFill>
              </a:rPr>
              <a:t>.</a:t>
            </a:r>
          </a:p>
        </p:txBody>
      </p:sp>
      <p:sp>
        <p:nvSpPr>
          <p:cNvPr id="7172" name="Segnaposto numero diapositiva 3"/>
          <p:cNvSpPr>
            <a:spLocks noGrp="1"/>
          </p:cNvSpPr>
          <p:nvPr>
            <p:ph type="sldNum" sz="quarter" idx="12"/>
          </p:nvPr>
        </p:nvSpPr>
        <p:spPr bwMode="auto">
          <a:noFill/>
          <a:ln>
            <a:miter lim="800000"/>
            <a:headEnd/>
            <a:tailEnd/>
          </a:ln>
        </p:spPr>
        <p:txBody>
          <a:bodyPr/>
          <a:lstStyle/>
          <a:p>
            <a:fld id="{16B7034D-A887-444F-B769-214EA50C6A87}" type="slidenum">
              <a:rPr lang="it-IT" altLang="it-IT"/>
              <a:pPr/>
              <a:t>4</a:t>
            </a:fld>
            <a:endParaRPr lang="it-IT" altLang="it-IT"/>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olo 1"/>
          <p:cNvSpPr>
            <a:spLocks noGrp="1"/>
          </p:cNvSpPr>
          <p:nvPr>
            <p:ph type="title"/>
          </p:nvPr>
        </p:nvSpPr>
        <p:spPr>
          <a:xfrm>
            <a:off x="468313" y="274638"/>
            <a:ext cx="8218487" cy="993775"/>
          </a:xfrm>
        </p:spPr>
        <p:txBody>
          <a:bodyPr/>
          <a:lstStyle/>
          <a:p>
            <a:r>
              <a:rPr lang="it-IT" altLang="it-IT" smtClean="0">
                <a:solidFill>
                  <a:srgbClr val="FF0000"/>
                </a:solidFill>
              </a:rPr>
              <a:t>I PROCEDIMENTI SPECIALI:</a:t>
            </a:r>
            <a:br>
              <a:rPr lang="it-IT" altLang="it-IT" smtClean="0">
                <a:solidFill>
                  <a:srgbClr val="FF0000"/>
                </a:solidFill>
              </a:rPr>
            </a:br>
            <a:r>
              <a:rPr lang="it-IT" altLang="it-IT" smtClean="0">
                <a:solidFill>
                  <a:srgbClr val="FF0000"/>
                </a:solidFill>
              </a:rPr>
              <a:t>GIURISPRUDENZA</a:t>
            </a:r>
          </a:p>
        </p:txBody>
      </p:sp>
      <p:sp>
        <p:nvSpPr>
          <p:cNvPr id="3" name="Segnaposto contenuto 2"/>
          <p:cNvSpPr>
            <a:spLocks noGrp="1"/>
          </p:cNvSpPr>
          <p:nvPr>
            <p:ph idx="1"/>
          </p:nvPr>
        </p:nvSpPr>
        <p:spPr>
          <a:xfrm>
            <a:off x="179388" y="1557338"/>
            <a:ext cx="8785225" cy="5300662"/>
          </a:xfrm>
        </p:spPr>
        <p:txBody>
          <a:bodyPr/>
          <a:lstStyle/>
          <a:p>
            <a:pPr marL="0" indent="0" algn="just">
              <a:buFont typeface="Arial" panose="020B0604020202020204" pitchFamily="34" charset="0"/>
              <a:buNone/>
              <a:defRPr/>
            </a:pPr>
            <a:r>
              <a:rPr lang="it-IT" altLang="it-IT" sz="2400" b="1" dirty="0">
                <a:solidFill>
                  <a:schemeClr val="accent1">
                    <a:lumMod val="50000"/>
                  </a:schemeClr>
                </a:solidFill>
              </a:rPr>
              <a:t>Giudizio immediato e termini</a:t>
            </a:r>
          </a:p>
          <a:p>
            <a:pPr marL="0" indent="0" algn="just">
              <a:buFont typeface="Arial" panose="020B0604020202020204" pitchFamily="34" charset="0"/>
              <a:buNone/>
              <a:defRPr/>
            </a:pPr>
            <a:r>
              <a:rPr lang="it-IT" sz="2400" i="1" dirty="0">
                <a:solidFill>
                  <a:schemeClr val="accent1">
                    <a:lumMod val="50000"/>
                  </a:schemeClr>
                </a:solidFill>
              </a:rPr>
              <a:t>«La decisione con la quale il giudice per le indagini preliminari dispone il giudizio immediato non è sindacabile, in quanto far regredire un procedimento già arrivato alla fase dibattimentale è contrario ai principi dell’ordinamento processuale e a esigenze di razionalità e velocità. Il decreto che dispone il giudizio, infatti, chiude «una fase di carattere </a:t>
            </a:r>
            <a:r>
              <a:rPr lang="it-IT" sz="2400" i="1" dirty="0" err="1">
                <a:solidFill>
                  <a:schemeClr val="accent1">
                    <a:lumMod val="50000"/>
                  </a:schemeClr>
                </a:solidFill>
              </a:rPr>
              <a:t>endoprocessuale</a:t>
            </a:r>
            <a:r>
              <a:rPr lang="it-IT" sz="2400" i="1" dirty="0">
                <a:solidFill>
                  <a:schemeClr val="accent1">
                    <a:lumMod val="50000"/>
                  </a:schemeClr>
                </a:solidFill>
              </a:rPr>
              <a:t> assolutamente priva di conseguenze rilevanti ai fini della condanna dell’imputato, i cui diritti di difesa non sono in alcun modo lesi dalla sua eventuale erronea adozione che può assumere semmai rilievo in ambiti diversi da quello processuale». Invece, l’inosservanza dei termini previsti per la richiesta di giudizio immediato può essere rilevata da parte del Gip, dal momento che riguarda i presupposti del rito.» </a:t>
            </a:r>
            <a:r>
              <a:rPr lang="it-IT" sz="2400" dirty="0">
                <a:solidFill>
                  <a:schemeClr val="accent1">
                    <a:lumMod val="50000"/>
                  </a:schemeClr>
                </a:solidFill>
              </a:rPr>
              <a:t>(Cass., S.U., 26 giugno 2014, n° 42979)</a:t>
            </a:r>
          </a:p>
        </p:txBody>
      </p:sp>
      <p:sp>
        <p:nvSpPr>
          <p:cNvPr id="45060" name="Segnaposto numero diapositiva 3"/>
          <p:cNvSpPr>
            <a:spLocks noGrp="1"/>
          </p:cNvSpPr>
          <p:nvPr>
            <p:ph type="sldNum" sz="quarter" idx="12"/>
          </p:nvPr>
        </p:nvSpPr>
        <p:spPr bwMode="auto">
          <a:noFill/>
          <a:ln>
            <a:miter lim="800000"/>
            <a:headEnd/>
            <a:tailEnd/>
          </a:ln>
        </p:spPr>
        <p:txBody>
          <a:bodyPr/>
          <a:lstStyle/>
          <a:p>
            <a:fld id="{46D45EC3-33F3-4474-90E1-E163CD5FF3FE}" type="slidenum">
              <a:rPr lang="it-IT" altLang="it-IT"/>
              <a:pPr/>
              <a:t>40</a:t>
            </a:fld>
            <a:endParaRPr lang="it-IT" altLang="it-IT"/>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olo 1"/>
          <p:cNvSpPr>
            <a:spLocks noGrp="1"/>
          </p:cNvSpPr>
          <p:nvPr>
            <p:ph type="title"/>
          </p:nvPr>
        </p:nvSpPr>
        <p:spPr>
          <a:xfrm>
            <a:off x="468313" y="274638"/>
            <a:ext cx="8218487" cy="993775"/>
          </a:xfrm>
        </p:spPr>
        <p:txBody>
          <a:bodyPr/>
          <a:lstStyle/>
          <a:p>
            <a:r>
              <a:rPr lang="it-IT" altLang="it-IT" smtClean="0">
                <a:solidFill>
                  <a:srgbClr val="FF0000"/>
                </a:solidFill>
              </a:rPr>
              <a:t>I PROCEDIMENTI SPECIALI:</a:t>
            </a:r>
            <a:br>
              <a:rPr lang="it-IT" altLang="it-IT" smtClean="0">
                <a:solidFill>
                  <a:srgbClr val="FF0000"/>
                </a:solidFill>
              </a:rPr>
            </a:br>
            <a:r>
              <a:rPr lang="it-IT" altLang="it-IT" smtClean="0">
                <a:solidFill>
                  <a:srgbClr val="FF0000"/>
                </a:solidFill>
              </a:rPr>
              <a:t>GIURISPRUDENZA</a:t>
            </a:r>
          </a:p>
        </p:txBody>
      </p:sp>
      <p:sp>
        <p:nvSpPr>
          <p:cNvPr id="3" name="Segnaposto contenuto 2"/>
          <p:cNvSpPr>
            <a:spLocks noGrp="1"/>
          </p:cNvSpPr>
          <p:nvPr>
            <p:ph idx="1"/>
          </p:nvPr>
        </p:nvSpPr>
        <p:spPr>
          <a:xfrm>
            <a:off x="179388" y="1557338"/>
            <a:ext cx="8785225" cy="5300662"/>
          </a:xfrm>
        </p:spPr>
        <p:txBody>
          <a:bodyPr/>
          <a:lstStyle/>
          <a:p>
            <a:pPr marL="0" indent="0" algn="just">
              <a:buFont typeface="Arial" panose="020B0604020202020204" pitchFamily="34" charset="0"/>
              <a:buNone/>
              <a:defRPr/>
            </a:pPr>
            <a:r>
              <a:rPr lang="it-IT" altLang="it-IT" sz="2200" b="1" dirty="0">
                <a:solidFill>
                  <a:schemeClr val="accent1">
                    <a:lumMod val="50000"/>
                  </a:schemeClr>
                </a:solidFill>
              </a:rPr>
              <a:t>Giudizio immediato e instaurazione del rito</a:t>
            </a:r>
          </a:p>
          <a:p>
            <a:pPr marL="0" indent="0" algn="just">
              <a:buFont typeface="Arial" panose="020B0604020202020204" pitchFamily="34" charset="0"/>
              <a:buNone/>
              <a:defRPr/>
            </a:pPr>
            <a:r>
              <a:rPr lang="it-IT" altLang="it-IT" sz="2200" i="1" dirty="0">
                <a:solidFill>
                  <a:schemeClr val="accent1">
                    <a:lumMod val="50000"/>
                  </a:schemeClr>
                </a:solidFill>
              </a:rPr>
              <a:t>«L’instaurazione del giudizio immediato per reati per i quali l’esercizio dell’azione penale deve avvenire con citazione diretta integra una ipotesi di nullità assoluta, in quanto, oltre a precludere all’imputato il diritto a ricevere la notifica dell’avviso di conclusione delle indagini ex art. 415 bis </a:t>
            </a:r>
            <a:r>
              <a:rPr lang="it-IT" altLang="it-IT" sz="2200" i="1" dirty="0" err="1">
                <a:solidFill>
                  <a:schemeClr val="accent1">
                    <a:lumMod val="50000"/>
                  </a:schemeClr>
                </a:solidFill>
              </a:rPr>
              <a:t>cpp</a:t>
            </a:r>
            <a:r>
              <a:rPr lang="it-IT" altLang="it-IT" sz="2200" i="1" dirty="0">
                <a:solidFill>
                  <a:schemeClr val="accent1">
                    <a:lumMod val="50000"/>
                  </a:schemeClr>
                </a:solidFill>
              </a:rPr>
              <a:t>, determina un indebito mutamento del giudice naturale all’esito del giudizio abbreviato.» </a:t>
            </a:r>
            <a:r>
              <a:rPr lang="it-IT" altLang="it-IT" sz="2200" dirty="0">
                <a:solidFill>
                  <a:schemeClr val="accent1">
                    <a:lumMod val="50000"/>
                  </a:schemeClr>
                </a:solidFill>
              </a:rPr>
              <a:t>(Cass., 17 dicembre 2014, n° 3805)</a:t>
            </a:r>
          </a:p>
          <a:p>
            <a:pPr marL="0" indent="0" algn="just">
              <a:buFont typeface="Arial" panose="020B0604020202020204" pitchFamily="34" charset="0"/>
              <a:buNone/>
              <a:defRPr/>
            </a:pPr>
            <a:endParaRPr lang="it-IT" altLang="it-IT" sz="2200" b="1" dirty="0">
              <a:solidFill>
                <a:schemeClr val="accent1">
                  <a:lumMod val="50000"/>
                </a:schemeClr>
              </a:solidFill>
            </a:endParaRPr>
          </a:p>
          <a:p>
            <a:pPr marL="0" indent="0" algn="just">
              <a:buFont typeface="Arial" panose="020B0604020202020204" pitchFamily="34" charset="0"/>
              <a:buNone/>
              <a:defRPr/>
            </a:pPr>
            <a:r>
              <a:rPr lang="it-IT" altLang="it-IT" sz="2200" b="1" dirty="0">
                <a:solidFill>
                  <a:schemeClr val="accent1">
                    <a:lumMod val="50000"/>
                  </a:schemeClr>
                </a:solidFill>
              </a:rPr>
              <a:t>Giudizio direttissimo e instaurazione del rito</a:t>
            </a:r>
          </a:p>
          <a:p>
            <a:pPr marL="0" indent="0" algn="just">
              <a:buFont typeface="Arial" panose="020B0604020202020204" pitchFamily="34" charset="0"/>
              <a:buNone/>
              <a:defRPr/>
            </a:pPr>
            <a:r>
              <a:rPr lang="it-IT" altLang="it-IT" sz="2200" i="1" dirty="0">
                <a:solidFill>
                  <a:schemeClr val="accent1">
                    <a:lumMod val="50000"/>
                  </a:schemeClr>
                </a:solidFill>
              </a:rPr>
              <a:t>«Il Giudice deve limitarsi ad accertare se sussistano i presupposti tassativamente predeterminati dalla legge, senza possibilità di sindacare l’opportunità o la convenienza della scelta compiuta, potendo disporre la restituzione degli atti solo qualora ravvisi la mancanza dei presupposti ex </a:t>
            </a:r>
            <a:r>
              <a:rPr lang="it-IT" altLang="it-IT" sz="2200" i="1" dirty="0" err="1">
                <a:solidFill>
                  <a:schemeClr val="accent1">
                    <a:lumMod val="50000"/>
                  </a:schemeClr>
                </a:solidFill>
              </a:rPr>
              <a:t>lege</a:t>
            </a:r>
            <a:r>
              <a:rPr lang="it-IT" altLang="it-IT" sz="2200" i="1" dirty="0">
                <a:solidFill>
                  <a:schemeClr val="accent1">
                    <a:lumMod val="50000"/>
                  </a:schemeClr>
                </a:solidFill>
              </a:rPr>
              <a:t>.» </a:t>
            </a:r>
            <a:r>
              <a:rPr lang="it-IT" altLang="it-IT" sz="2200" dirty="0">
                <a:solidFill>
                  <a:schemeClr val="accent1">
                    <a:lumMod val="50000"/>
                  </a:schemeClr>
                </a:solidFill>
              </a:rPr>
              <a:t>(Cass., 8 febbraio 2012, n° 7933)</a:t>
            </a:r>
          </a:p>
        </p:txBody>
      </p:sp>
      <p:sp>
        <p:nvSpPr>
          <p:cNvPr id="47108" name="Segnaposto numero diapositiva 3"/>
          <p:cNvSpPr>
            <a:spLocks noGrp="1"/>
          </p:cNvSpPr>
          <p:nvPr>
            <p:ph type="sldNum" sz="quarter" idx="12"/>
          </p:nvPr>
        </p:nvSpPr>
        <p:spPr bwMode="auto">
          <a:noFill/>
          <a:ln>
            <a:miter lim="800000"/>
            <a:headEnd/>
            <a:tailEnd/>
          </a:ln>
        </p:spPr>
        <p:txBody>
          <a:bodyPr/>
          <a:lstStyle/>
          <a:p>
            <a:fld id="{EF3DA371-F79E-4B8E-B973-8DD514DD90F8}" type="slidenum">
              <a:rPr lang="it-IT" altLang="it-IT"/>
              <a:pPr/>
              <a:t>41</a:t>
            </a:fld>
            <a:endParaRPr lang="it-IT" altLang="it-IT"/>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olo 1"/>
          <p:cNvSpPr>
            <a:spLocks noGrp="1"/>
          </p:cNvSpPr>
          <p:nvPr>
            <p:ph type="title"/>
          </p:nvPr>
        </p:nvSpPr>
        <p:spPr>
          <a:xfrm>
            <a:off x="468313" y="274638"/>
            <a:ext cx="8280400" cy="1282700"/>
          </a:xfrm>
        </p:spPr>
        <p:txBody>
          <a:bodyPr/>
          <a:lstStyle/>
          <a:p>
            <a:r>
              <a:rPr lang="it-IT" altLang="it-IT" smtClean="0">
                <a:solidFill>
                  <a:srgbClr val="FF0000"/>
                </a:solidFill>
              </a:rPr>
              <a:t>I PROCEDIMENTI SPECIALI:</a:t>
            </a:r>
            <a:br>
              <a:rPr lang="it-IT" altLang="it-IT" smtClean="0">
                <a:solidFill>
                  <a:srgbClr val="FF0000"/>
                </a:solidFill>
              </a:rPr>
            </a:br>
            <a:r>
              <a:rPr lang="it-IT" altLang="it-IT" smtClean="0">
                <a:solidFill>
                  <a:srgbClr val="FF0000"/>
                </a:solidFill>
              </a:rPr>
              <a:t>GIURISPRUDENZA</a:t>
            </a:r>
          </a:p>
        </p:txBody>
      </p:sp>
      <p:sp>
        <p:nvSpPr>
          <p:cNvPr id="3" name="Segnaposto contenuto 2"/>
          <p:cNvSpPr>
            <a:spLocks noGrp="1"/>
          </p:cNvSpPr>
          <p:nvPr>
            <p:ph idx="1"/>
          </p:nvPr>
        </p:nvSpPr>
        <p:spPr>
          <a:xfrm>
            <a:off x="179388" y="1916113"/>
            <a:ext cx="8856662" cy="4941887"/>
          </a:xfrm>
        </p:spPr>
        <p:txBody>
          <a:bodyPr/>
          <a:lstStyle/>
          <a:p>
            <a:pPr marL="0" indent="0" algn="just">
              <a:buFont typeface="Arial" panose="020B0604020202020204" pitchFamily="34" charset="0"/>
              <a:buNone/>
              <a:defRPr/>
            </a:pPr>
            <a:r>
              <a:rPr lang="it-IT" altLang="it-IT" sz="2400" b="1" dirty="0">
                <a:solidFill>
                  <a:schemeClr val="accent1">
                    <a:lumMod val="50000"/>
                  </a:schemeClr>
                </a:solidFill>
              </a:rPr>
              <a:t>Giudizio direttissimo e udienza di convalida dell’arresto</a:t>
            </a:r>
          </a:p>
          <a:p>
            <a:pPr marL="0" indent="0" algn="just">
              <a:buFont typeface="Arial" panose="020B0604020202020204" pitchFamily="34" charset="0"/>
              <a:buNone/>
              <a:defRPr/>
            </a:pPr>
            <a:r>
              <a:rPr lang="it-IT" sz="2400" i="1" dirty="0">
                <a:solidFill>
                  <a:schemeClr val="accent1">
                    <a:lumMod val="50000"/>
                  </a:schemeClr>
                </a:solidFill>
              </a:rPr>
              <a:t>«Nell’ipotesi di convalida dell’arresto e contestuale giudizio direttissimo, le richieste di termine a difesa e applicazione alternativa di uno dei riti speciali previsti nell’art. 444 e 442 </a:t>
            </a:r>
            <a:r>
              <a:rPr lang="it-IT" sz="2400" i="1" dirty="0" err="1">
                <a:solidFill>
                  <a:schemeClr val="accent1">
                    <a:lumMod val="50000"/>
                  </a:schemeClr>
                </a:solidFill>
              </a:rPr>
              <a:t>cpp</a:t>
            </a:r>
            <a:r>
              <a:rPr lang="it-IT" sz="2400" i="1" dirty="0">
                <a:solidFill>
                  <a:schemeClr val="accent1">
                    <a:lumMod val="50000"/>
                  </a:schemeClr>
                </a:solidFill>
              </a:rPr>
              <a:t>, vengono riconosciute all’imputato quali facoltà che il medesimo può esercitare subito dopo l’udienza di convalida, ossia a partire da quel momento processuale e fino alla formale dichiarazione di apertura del dibattimento di primo grado. Ne consegue che, nell’ambito di questo arco temporale, l’imputato è legittimato a richiedere prima il termine per preparare la sua difesa, e successivamente, uno dei riti speciali.» </a:t>
            </a:r>
            <a:r>
              <a:rPr lang="it-IT" sz="2400" dirty="0">
                <a:solidFill>
                  <a:schemeClr val="accent1">
                    <a:lumMod val="50000"/>
                  </a:schemeClr>
                </a:solidFill>
              </a:rPr>
              <a:t>(Cass., 19 gennaio 2010, n° 13118)</a:t>
            </a:r>
          </a:p>
        </p:txBody>
      </p:sp>
      <p:sp>
        <p:nvSpPr>
          <p:cNvPr id="49156" name="Segnaposto numero diapositiva 3"/>
          <p:cNvSpPr>
            <a:spLocks noGrp="1"/>
          </p:cNvSpPr>
          <p:nvPr>
            <p:ph type="sldNum" sz="quarter" idx="12"/>
          </p:nvPr>
        </p:nvSpPr>
        <p:spPr bwMode="auto">
          <a:noFill/>
          <a:ln>
            <a:miter lim="800000"/>
            <a:headEnd/>
            <a:tailEnd/>
          </a:ln>
        </p:spPr>
        <p:txBody>
          <a:bodyPr/>
          <a:lstStyle/>
          <a:p>
            <a:fld id="{558A07A9-62CE-4162-9CA6-3C10E396DDCB}" type="slidenum">
              <a:rPr lang="it-IT" altLang="it-IT"/>
              <a:pPr/>
              <a:t>42</a:t>
            </a:fld>
            <a:endParaRPr lang="it-IT" altLang="it-IT"/>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olo 1"/>
          <p:cNvSpPr>
            <a:spLocks noGrp="1"/>
          </p:cNvSpPr>
          <p:nvPr>
            <p:ph type="title"/>
          </p:nvPr>
        </p:nvSpPr>
        <p:spPr/>
        <p:txBody>
          <a:bodyPr/>
          <a:lstStyle/>
          <a:p>
            <a:r>
              <a:rPr lang="it-IT" altLang="it-IT" smtClean="0">
                <a:solidFill>
                  <a:srgbClr val="FF0000"/>
                </a:solidFill>
              </a:rPr>
              <a:t>I PROCEDIMENTI SPECIALI:</a:t>
            </a:r>
            <a:br>
              <a:rPr lang="it-IT" altLang="it-IT" smtClean="0">
                <a:solidFill>
                  <a:srgbClr val="FF0000"/>
                </a:solidFill>
              </a:rPr>
            </a:br>
            <a:r>
              <a:rPr lang="it-IT" altLang="it-IT" smtClean="0">
                <a:solidFill>
                  <a:srgbClr val="FF0000"/>
                </a:solidFill>
              </a:rPr>
              <a:t>GIURISPRUDENZA</a:t>
            </a:r>
          </a:p>
        </p:txBody>
      </p:sp>
      <p:sp>
        <p:nvSpPr>
          <p:cNvPr id="51203" name="Segnaposto contenuto 2"/>
          <p:cNvSpPr>
            <a:spLocks noGrp="1"/>
          </p:cNvSpPr>
          <p:nvPr>
            <p:ph idx="1"/>
          </p:nvPr>
        </p:nvSpPr>
        <p:spPr>
          <a:xfrm>
            <a:off x="457200" y="1989138"/>
            <a:ext cx="8229600" cy="4137025"/>
          </a:xfrm>
        </p:spPr>
        <p:txBody>
          <a:bodyPr/>
          <a:lstStyle/>
          <a:p>
            <a:pPr marL="0" indent="0" algn="just">
              <a:buFont typeface="Arial" charset="0"/>
              <a:buNone/>
            </a:pPr>
            <a:r>
              <a:rPr lang="it-IT" altLang="it-IT" sz="2400" b="1" smtClean="0">
                <a:solidFill>
                  <a:srgbClr val="254061"/>
                </a:solidFill>
              </a:rPr>
              <a:t>Decreto penale e oblazione</a:t>
            </a:r>
          </a:p>
          <a:p>
            <a:pPr marL="0" indent="0" algn="just">
              <a:buFont typeface="Arial" charset="0"/>
              <a:buNone/>
            </a:pPr>
            <a:r>
              <a:rPr lang="it-IT" altLang="it-IT" sz="2400" i="1" smtClean="0">
                <a:solidFill>
                  <a:srgbClr val="254061"/>
                </a:solidFill>
              </a:rPr>
              <a:t>«Qualora l’oblazione risulti preclusa dalla qualificazione giuridica attribuita nell’imputazione al fatto contestato, è onere dell’imputato formulare un’istanza di ammissione all’oblazione correlata al diverso reato ritenuto configurabile, sollecitando il giudice a pronunciarsi a riguardo; in mancanza di tale iniziativa, l’ammissione all’oblazione resterà preclusa, qualora sia il giudice, all’esito del giudizio, ad assegnare al fatto una diversa qualificazione giuridica che avrebbe consentito la concessione del beneficio.»</a:t>
            </a:r>
            <a:r>
              <a:rPr lang="it-IT" altLang="it-IT" sz="2400" smtClean="0">
                <a:solidFill>
                  <a:srgbClr val="254061"/>
                </a:solidFill>
              </a:rPr>
              <a:t> (Cass., S.U., 26 giugno 2014, n° 32351)</a:t>
            </a:r>
          </a:p>
          <a:p>
            <a:pPr marL="0" indent="0" algn="just">
              <a:buFont typeface="Arial" charset="0"/>
              <a:buNone/>
            </a:pPr>
            <a:endParaRPr lang="it-IT" altLang="it-IT" sz="2400" smtClean="0">
              <a:solidFill>
                <a:schemeClr val="tx2"/>
              </a:solidFill>
            </a:endParaRPr>
          </a:p>
          <a:p>
            <a:pPr marL="0" indent="0">
              <a:buFont typeface="Arial" charset="0"/>
              <a:buNone/>
            </a:pPr>
            <a:endParaRPr lang="it-IT" altLang="it-IT" smtClean="0"/>
          </a:p>
        </p:txBody>
      </p:sp>
      <p:sp>
        <p:nvSpPr>
          <p:cNvPr id="51204" name="Segnaposto numero diapositiva 2"/>
          <p:cNvSpPr>
            <a:spLocks noGrp="1"/>
          </p:cNvSpPr>
          <p:nvPr>
            <p:ph type="sldNum" sz="quarter" idx="12"/>
          </p:nvPr>
        </p:nvSpPr>
        <p:spPr bwMode="auto">
          <a:noFill/>
          <a:ln>
            <a:miter lim="800000"/>
            <a:headEnd/>
            <a:tailEnd/>
          </a:ln>
        </p:spPr>
        <p:txBody>
          <a:bodyPr/>
          <a:lstStyle/>
          <a:p>
            <a:fld id="{99EEC39E-A936-423A-AF83-F488D83F055A}" type="slidenum">
              <a:rPr lang="it-IT" altLang="it-IT"/>
              <a:pPr/>
              <a:t>43</a:t>
            </a:fld>
            <a:endParaRPr lang="it-IT" altLang="it-IT"/>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olo 1"/>
          <p:cNvSpPr>
            <a:spLocks noGrp="1"/>
          </p:cNvSpPr>
          <p:nvPr>
            <p:ph type="title"/>
          </p:nvPr>
        </p:nvSpPr>
        <p:spPr/>
        <p:txBody>
          <a:bodyPr/>
          <a:lstStyle/>
          <a:p>
            <a:r>
              <a:rPr lang="it-IT" altLang="it-IT" smtClean="0">
                <a:solidFill>
                  <a:srgbClr val="FF0000"/>
                </a:solidFill>
              </a:rPr>
              <a:t>I PROCEDIMENTI SPECIALI:</a:t>
            </a:r>
            <a:br>
              <a:rPr lang="it-IT" altLang="it-IT" smtClean="0">
                <a:solidFill>
                  <a:srgbClr val="FF0000"/>
                </a:solidFill>
              </a:rPr>
            </a:br>
            <a:r>
              <a:rPr lang="it-IT" altLang="it-IT" smtClean="0">
                <a:solidFill>
                  <a:srgbClr val="FF0000"/>
                </a:solidFill>
              </a:rPr>
              <a:t>GIURISPRUDENZA</a:t>
            </a:r>
          </a:p>
        </p:txBody>
      </p:sp>
      <p:sp>
        <p:nvSpPr>
          <p:cNvPr id="3" name="Segnaposto contenuto 2"/>
          <p:cNvSpPr>
            <a:spLocks noGrp="1"/>
          </p:cNvSpPr>
          <p:nvPr>
            <p:ph idx="1"/>
          </p:nvPr>
        </p:nvSpPr>
        <p:spPr>
          <a:xfrm>
            <a:off x="323850" y="1916113"/>
            <a:ext cx="8362950" cy="4752975"/>
          </a:xfrm>
        </p:spPr>
        <p:txBody>
          <a:bodyPr/>
          <a:lstStyle/>
          <a:p>
            <a:pPr marL="0" indent="0" algn="just">
              <a:buFont typeface="Arial" panose="020B0604020202020204" pitchFamily="34" charset="0"/>
              <a:buNone/>
              <a:defRPr/>
            </a:pPr>
            <a:r>
              <a:rPr lang="it-IT" sz="2400" b="1" dirty="0">
                <a:solidFill>
                  <a:schemeClr val="accent1">
                    <a:lumMod val="50000"/>
                  </a:schemeClr>
                </a:solidFill>
              </a:rPr>
              <a:t>Decreto penale e persona offesa</a:t>
            </a:r>
          </a:p>
          <a:p>
            <a:pPr marL="0" indent="0" algn="just">
              <a:buFont typeface="Arial" panose="020B0604020202020204" pitchFamily="34" charset="0"/>
              <a:buNone/>
              <a:defRPr/>
            </a:pPr>
            <a:r>
              <a:rPr lang="it-IT" sz="2400" dirty="0">
                <a:solidFill>
                  <a:schemeClr val="accent1">
                    <a:lumMod val="50000"/>
                  </a:schemeClr>
                </a:solidFill>
              </a:rPr>
              <a:t>La Corte C</a:t>
            </a:r>
            <a:r>
              <a:rPr lang="it-IT" altLang="it-IT" sz="2400" dirty="0">
                <a:solidFill>
                  <a:schemeClr val="accent1">
                    <a:lumMod val="50000"/>
                  </a:schemeClr>
                </a:solidFill>
              </a:rPr>
              <a:t>ostituzionale ha dichiarato </a:t>
            </a:r>
            <a:r>
              <a:rPr lang="it-IT" altLang="it-IT" sz="2400" b="1" dirty="0">
                <a:solidFill>
                  <a:schemeClr val="accent1">
                    <a:lumMod val="50000"/>
                  </a:schemeClr>
                </a:solidFill>
              </a:rPr>
              <a:t>l’illegittimità costituzionale dell’art. 459, comma I </a:t>
            </a:r>
            <a:r>
              <a:rPr lang="it-IT" altLang="it-IT" sz="2400" b="1" dirty="0" err="1">
                <a:solidFill>
                  <a:schemeClr val="accent1">
                    <a:lumMod val="50000"/>
                  </a:schemeClr>
                </a:solidFill>
              </a:rPr>
              <a:t>cpp</a:t>
            </a:r>
            <a:r>
              <a:rPr lang="it-IT" altLang="it-IT" sz="2400" b="1" dirty="0">
                <a:solidFill>
                  <a:schemeClr val="accent1">
                    <a:lumMod val="50000"/>
                  </a:schemeClr>
                </a:solidFill>
              </a:rPr>
              <a:t> nella parte in cui prevede la facoltà del querelante di opporsi, in caso di reati perseguibili a querela, alla definizione del procedimento con decreto penale di condanna.</a:t>
            </a:r>
          </a:p>
          <a:p>
            <a:pPr marL="0" indent="0" algn="just">
              <a:buFont typeface="Arial" panose="020B0604020202020204" pitchFamily="34" charset="0"/>
              <a:buNone/>
              <a:defRPr/>
            </a:pPr>
            <a:r>
              <a:rPr lang="it-IT" altLang="it-IT" sz="2400" dirty="0">
                <a:solidFill>
                  <a:schemeClr val="accent1">
                    <a:lumMod val="50000"/>
                  </a:schemeClr>
                </a:solidFill>
              </a:rPr>
              <a:t>Il querelante, quale persona dal reato, non ha alcun interesse meritevole di tutela che giustifichi la facoltà di opporsi a che si proceda con il rito semplificato, fermo restando che qualora l’imputato proponga opposizione, questi è rimesso nei pieni poteri della persona offesa per le successive fasi. (Corte </a:t>
            </a:r>
            <a:r>
              <a:rPr lang="it-IT" altLang="it-IT" sz="2400" dirty="0" err="1">
                <a:solidFill>
                  <a:schemeClr val="accent1">
                    <a:lumMod val="50000"/>
                  </a:schemeClr>
                </a:solidFill>
              </a:rPr>
              <a:t>Cost</a:t>
            </a:r>
            <a:r>
              <a:rPr lang="it-IT" altLang="it-IT" sz="2400" dirty="0">
                <a:solidFill>
                  <a:schemeClr val="accent1">
                    <a:lumMod val="50000"/>
                  </a:schemeClr>
                </a:solidFill>
              </a:rPr>
              <a:t>., 27 febbraio 2015, n° 23)</a:t>
            </a:r>
          </a:p>
          <a:p>
            <a:pPr marL="0" indent="0" algn="just">
              <a:buFont typeface="Arial" panose="020B0604020202020204" pitchFamily="34" charset="0"/>
              <a:buNone/>
              <a:defRPr/>
            </a:pPr>
            <a:endParaRPr lang="it-IT" altLang="it-IT" dirty="0">
              <a:solidFill>
                <a:schemeClr val="tx2"/>
              </a:solidFill>
            </a:endParaRPr>
          </a:p>
          <a:p>
            <a:pPr marL="0" indent="0">
              <a:buFont typeface="Arial" panose="020B0604020202020204" pitchFamily="34" charset="0"/>
              <a:buNone/>
              <a:defRPr/>
            </a:pPr>
            <a:endParaRPr lang="it-IT" dirty="0"/>
          </a:p>
        </p:txBody>
      </p:sp>
      <p:sp>
        <p:nvSpPr>
          <p:cNvPr id="52228" name="Segnaposto numero diapositiva 3"/>
          <p:cNvSpPr>
            <a:spLocks noGrp="1"/>
          </p:cNvSpPr>
          <p:nvPr>
            <p:ph type="sldNum" sz="quarter" idx="12"/>
          </p:nvPr>
        </p:nvSpPr>
        <p:spPr bwMode="auto">
          <a:noFill/>
          <a:ln>
            <a:miter lim="800000"/>
            <a:headEnd/>
            <a:tailEnd/>
          </a:ln>
        </p:spPr>
        <p:txBody>
          <a:bodyPr/>
          <a:lstStyle/>
          <a:p>
            <a:fld id="{158BCFCA-7D3C-4264-B25D-60950DEA1E06}" type="slidenum">
              <a:rPr lang="it-IT" altLang="it-IT"/>
              <a:pPr/>
              <a:t>44</a:t>
            </a:fld>
            <a:endParaRPr lang="it-IT" altLang="it-IT"/>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olo 1"/>
          <p:cNvSpPr>
            <a:spLocks noGrp="1"/>
          </p:cNvSpPr>
          <p:nvPr>
            <p:ph type="title"/>
          </p:nvPr>
        </p:nvSpPr>
        <p:spPr>
          <a:xfrm>
            <a:off x="539750" y="274638"/>
            <a:ext cx="8147050" cy="1354137"/>
          </a:xfrm>
        </p:spPr>
        <p:txBody>
          <a:bodyPr/>
          <a:lstStyle/>
          <a:p>
            <a:r>
              <a:rPr lang="it-IT" altLang="it-IT" smtClean="0">
                <a:solidFill>
                  <a:srgbClr val="FF0000"/>
                </a:solidFill>
              </a:rPr>
              <a:t>LE INDAGINI PRELIMINARI:</a:t>
            </a:r>
            <a:br>
              <a:rPr lang="it-IT" altLang="it-IT" smtClean="0">
                <a:solidFill>
                  <a:srgbClr val="FF0000"/>
                </a:solidFill>
              </a:rPr>
            </a:br>
            <a:r>
              <a:rPr lang="it-IT" altLang="it-IT" smtClean="0">
                <a:solidFill>
                  <a:srgbClr val="FF0000"/>
                </a:solidFill>
              </a:rPr>
              <a:t>I TERMINI</a:t>
            </a:r>
          </a:p>
        </p:txBody>
      </p:sp>
      <p:sp>
        <p:nvSpPr>
          <p:cNvPr id="3" name="Segnaposto contenuto 2"/>
          <p:cNvSpPr>
            <a:spLocks noGrp="1"/>
          </p:cNvSpPr>
          <p:nvPr>
            <p:ph idx="1"/>
          </p:nvPr>
        </p:nvSpPr>
        <p:spPr>
          <a:xfrm>
            <a:off x="250825" y="1628775"/>
            <a:ext cx="8569325" cy="5113338"/>
          </a:xfrm>
        </p:spPr>
        <p:txBody>
          <a:bodyPr/>
          <a:lstStyle/>
          <a:p>
            <a:pPr marL="0" indent="0" algn="just">
              <a:buFont typeface="Arial" panose="020B0604020202020204" pitchFamily="34" charset="0"/>
              <a:buNone/>
              <a:defRPr/>
            </a:pPr>
            <a:r>
              <a:rPr lang="it-IT" sz="2200" b="1" dirty="0">
                <a:solidFill>
                  <a:schemeClr val="accent1">
                    <a:lumMod val="50000"/>
                  </a:schemeClr>
                </a:solidFill>
              </a:rPr>
              <a:t>Art. 405 </a:t>
            </a:r>
            <a:r>
              <a:rPr lang="it-IT" sz="2200" b="1" dirty="0" err="1">
                <a:solidFill>
                  <a:schemeClr val="accent1">
                    <a:lumMod val="50000"/>
                  </a:schemeClr>
                </a:solidFill>
              </a:rPr>
              <a:t>cpp</a:t>
            </a:r>
            <a:endParaRPr lang="it-IT" sz="2200" b="1" dirty="0">
              <a:solidFill>
                <a:schemeClr val="accent1">
                  <a:lumMod val="50000"/>
                </a:schemeClr>
              </a:solidFill>
            </a:endParaRPr>
          </a:p>
          <a:p>
            <a:pPr marL="0" indent="0" algn="just">
              <a:buFont typeface="Arial" panose="020B0604020202020204" pitchFamily="34" charset="0"/>
              <a:buNone/>
              <a:defRPr/>
            </a:pPr>
            <a:r>
              <a:rPr lang="it-IT" sz="2200" dirty="0">
                <a:solidFill>
                  <a:schemeClr val="accent1">
                    <a:lumMod val="50000"/>
                  </a:schemeClr>
                </a:solidFill>
              </a:rPr>
              <a:t>Salvo quanto previsto dall’art. 415 bis </a:t>
            </a:r>
            <a:r>
              <a:rPr lang="it-IT" sz="2200" dirty="0" err="1">
                <a:solidFill>
                  <a:schemeClr val="accent1">
                    <a:lumMod val="50000"/>
                  </a:schemeClr>
                </a:solidFill>
              </a:rPr>
              <a:t>cpp</a:t>
            </a:r>
            <a:r>
              <a:rPr lang="it-IT" sz="2200" dirty="0">
                <a:solidFill>
                  <a:schemeClr val="accent1">
                    <a:lumMod val="50000"/>
                  </a:schemeClr>
                </a:solidFill>
              </a:rPr>
              <a:t>, il Pubblico Ministero richiede il </a:t>
            </a:r>
            <a:r>
              <a:rPr lang="it-IT" sz="2200" b="1" dirty="0">
                <a:solidFill>
                  <a:schemeClr val="accent1">
                    <a:lumMod val="50000"/>
                  </a:schemeClr>
                </a:solidFill>
              </a:rPr>
              <a:t>rinvio a giudizio entro sei mesi </a:t>
            </a:r>
            <a:r>
              <a:rPr lang="it-IT" sz="2200" dirty="0">
                <a:solidFill>
                  <a:schemeClr val="accent1">
                    <a:lumMod val="50000"/>
                  </a:schemeClr>
                </a:solidFill>
              </a:rPr>
              <a:t>dalla data in cui il nome della persona alla quale è attribuito il reato è iscritto nel registro delle notizie di reato. Il termine è di un anno se si procede per taluno dei delitti indicati nell’art. 407, comma II, </a:t>
            </a:r>
            <a:r>
              <a:rPr lang="it-IT" sz="2200" dirty="0" err="1">
                <a:solidFill>
                  <a:schemeClr val="accent1">
                    <a:lumMod val="50000"/>
                  </a:schemeClr>
                </a:solidFill>
              </a:rPr>
              <a:t>lett</a:t>
            </a:r>
            <a:r>
              <a:rPr lang="it-IT" sz="2200" dirty="0">
                <a:solidFill>
                  <a:schemeClr val="accent1">
                    <a:lumMod val="50000"/>
                  </a:schemeClr>
                </a:solidFill>
              </a:rPr>
              <a:t>. a) </a:t>
            </a:r>
            <a:r>
              <a:rPr lang="it-IT" sz="2200" dirty="0" err="1">
                <a:solidFill>
                  <a:schemeClr val="accent1">
                    <a:lumMod val="50000"/>
                  </a:schemeClr>
                </a:solidFill>
              </a:rPr>
              <a:t>cpp</a:t>
            </a:r>
            <a:r>
              <a:rPr lang="it-IT" sz="2200" dirty="0">
                <a:solidFill>
                  <a:schemeClr val="accent1">
                    <a:lumMod val="50000"/>
                  </a:schemeClr>
                </a:solidFill>
              </a:rPr>
              <a:t> (delitti gravi o di criminalità organizzata).</a:t>
            </a:r>
          </a:p>
          <a:p>
            <a:pPr marL="0" indent="0" algn="just">
              <a:buFont typeface="Arial" panose="020B0604020202020204" pitchFamily="34" charset="0"/>
              <a:buNone/>
              <a:defRPr/>
            </a:pPr>
            <a:endParaRPr lang="it-IT" sz="2200" dirty="0">
              <a:solidFill>
                <a:schemeClr val="accent1">
                  <a:lumMod val="50000"/>
                </a:schemeClr>
              </a:solidFill>
            </a:endParaRPr>
          </a:p>
          <a:p>
            <a:pPr marL="0" indent="0" algn="just">
              <a:buFont typeface="Arial" panose="020B0604020202020204" pitchFamily="34" charset="0"/>
              <a:buNone/>
              <a:defRPr/>
            </a:pPr>
            <a:r>
              <a:rPr lang="it-IT" sz="2200" b="1" dirty="0">
                <a:solidFill>
                  <a:schemeClr val="accent1">
                    <a:lumMod val="50000"/>
                  </a:schemeClr>
                </a:solidFill>
              </a:rPr>
              <a:t>Art. 406 </a:t>
            </a:r>
            <a:r>
              <a:rPr lang="it-IT" sz="2200" b="1" dirty="0" err="1">
                <a:solidFill>
                  <a:schemeClr val="accent1">
                    <a:lumMod val="50000"/>
                  </a:schemeClr>
                </a:solidFill>
              </a:rPr>
              <a:t>cpp</a:t>
            </a:r>
            <a:endParaRPr lang="it-IT" sz="2200" b="1" dirty="0">
              <a:solidFill>
                <a:schemeClr val="accent1">
                  <a:lumMod val="50000"/>
                </a:schemeClr>
              </a:solidFill>
            </a:endParaRPr>
          </a:p>
          <a:p>
            <a:pPr marL="0" indent="0" algn="just">
              <a:buFont typeface="Arial" panose="020B0604020202020204" pitchFamily="34" charset="0"/>
              <a:buNone/>
              <a:defRPr/>
            </a:pPr>
            <a:r>
              <a:rPr lang="it-IT" sz="2200" dirty="0">
                <a:solidFill>
                  <a:schemeClr val="accent1">
                    <a:lumMod val="50000"/>
                  </a:schemeClr>
                </a:solidFill>
              </a:rPr>
              <a:t>Il </a:t>
            </a:r>
            <a:r>
              <a:rPr lang="it-IT" sz="2200" b="1" dirty="0">
                <a:solidFill>
                  <a:schemeClr val="accent1">
                    <a:lumMod val="50000"/>
                  </a:schemeClr>
                </a:solidFill>
              </a:rPr>
              <a:t>termine </a:t>
            </a:r>
            <a:r>
              <a:rPr lang="it-IT" sz="2200" dirty="0">
                <a:solidFill>
                  <a:schemeClr val="accent1">
                    <a:lumMod val="50000"/>
                  </a:schemeClr>
                </a:solidFill>
              </a:rPr>
              <a:t>di cui all’art. 405 </a:t>
            </a:r>
            <a:r>
              <a:rPr lang="it-IT" sz="2200" dirty="0" err="1">
                <a:solidFill>
                  <a:schemeClr val="accent1">
                    <a:lumMod val="50000"/>
                  </a:schemeClr>
                </a:solidFill>
              </a:rPr>
              <a:t>cpp</a:t>
            </a:r>
            <a:r>
              <a:rPr lang="it-IT" sz="2200" dirty="0">
                <a:solidFill>
                  <a:schemeClr val="accent1">
                    <a:lumMod val="50000"/>
                  </a:schemeClr>
                </a:solidFill>
              </a:rPr>
              <a:t> può essere </a:t>
            </a:r>
            <a:r>
              <a:rPr lang="it-IT" sz="2200" b="1" dirty="0">
                <a:solidFill>
                  <a:schemeClr val="accent1">
                    <a:lumMod val="50000"/>
                  </a:schemeClr>
                </a:solidFill>
              </a:rPr>
              <a:t>prorogato per giusta causa</a:t>
            </a:r>
            <a:r>
              <a:rPr lang="it-IT" sz="2200" dirty="0">
                <a:solidFill>
                  <a:schemeClr val="accent1">
                    <a:lumMod val="50000"/>
                  </a:schemeClr>
                </a:solidFill>
              </a:rPr>
              <a:t>. Successive proroghe possono essere richieste nei casi di particolare complessità delle indagini ovvero di oggettiva impossibilità di concluderle entro il termine prorogato.</a:t>
            </a:r>
          </a:p>
          <a:p>
            <a:pPr marL="0" indent="0" algn="just">
              <a:buFont typeface="Arial" panose="020B0604020202020204" pitchFamily="34" charset="0"/>
              <a:buNone/>
              <a:defRPr/>
            </a:pPr>
            <a:r>
              <a:rPr lang="it-IT" sz="2200" dirty="0">
                <a:solidFill>
                  <a:schemeClr val="accent1">
                    <a:lumMod val="50000"/>
                  </a:schemeClr>
                </a:solidFill>
              </a:rPr>
              <a:t>Il termine massimo ordinario, comprensivo di proroghe, è di 18 mesi; per i delitti previsti nell’art. 407, comma II, </a:t>
            </a:r>
            <a:r>
              <a:rPr lang="it-IT" sz="2200" dirty="0" err="1">
                <a:solidFill>
                  <a:schemeClr val="accent1">
                    <a:lumMod val="50000"/>
                  </a:schemeClr>
                </a:solidFill>
              </a:rPr>
              <a:t>lett</a:t>
            </a:r>
            <a:r>
              <a:rPr lang="it-IT" sz="2200" dirty="0">
                <a:solidFill>
                  <a:schemeClr val="accent1">
                    <a:lumMod val="50000"/>
                  </a:schemeClr>
                </a:solidFill>
              </a:rPr>
              <a:t>. a) </a:t>
            </a:r>
            <a:r>
              <a:rPr lang="it-IT" sz="2200" dirty="0" err="1">
                <a:solidFill>
                  <a:schemeClr val="accent1">
                    <a:lumMod val="50000"/>
                  </a:schemeClr>
                </a:solidFill>
              </a:rPr>
              <a:t>cpp</a:t>
            </a:r>
            <a:r>
              <a:rPr lang="it-IT" sz="2200" dirty="0">
                <a:solidFill>
                  <a:schemeClr val="accent1">
                    <a:lumMod val="50000"/>
                  </a:schemeClr>
                </a:solidFill>
              </a:rPr>
              <a:t>, è di due anni.</a:t>
            </a:r>
          </a:p>
        </p:txBody>
      </p:sp>
      <p:sp>
        <p:nvSpPr>
          <p:cNvPr id="8196" name="Segnaposto numero diapositiva 3"/>
          <p:cNvSpPr>
            <a:spLocks noGrp="1"/>
          </p:cNvSpPr>
          <p:nvPr>
            <p:ph type="sldNum" sz="quarter" idx="12"/>
          </p:nvPr>
        </p:nvSpPr>
        <p:spPr bwMode="auto">
          <a:noFill/>
          <a:ln>
            <a:miter lim="800000"/>
            <a:headEnd/>
            <a:tailEnd/>
          </a:ln>
        </p:spPr>
        <p:txBody>
          <a:bodyPr/>
          <a:lstStyle/>
          <a:p>
            <a:fld id="{ABAA54C7-D05B-484F-8491-F2F3C8B30ECA}" type="slidenum">
              <a:rPr lang="it-IT" altLang="it-IT"/>
              <a:pPr/>
              <a:t>5</a:t>
            </a:fld>
            <a:endParaRPr lang="it-IT" altLang="it-IT"/>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olo 1"/>
          <p:cNvSpPr>
            <a:spLocks noGrp="1"/>
          </p:cNvSpPr>
          <p:nvPr>
            <p:ph type="title"/>
          </p:nvPr>
        </p:nvSpPr>
        <p:spPr>
          <a:xfrm>
            <a:off x="457200" y="476250"/>
            <a:ext cx="8229600" cy="1439863"/>
          </a:xfrm>
        </p:spPr>
        <p:txBody>
          <a:bodyPr/>
          <a:lstStyle/>
          <a:p>
            <a:r>
              <a:rPr lang="it-IT" altLang="it-IT" smtClean="0">
                <a:solidFill>
                  <a:srgbClr val="FF0000"/>
                </a:solidFill>
              </a:rPr>
              <a:t>LA CONCLUSIONE</a:t>
            </a:r>
            <a:br>
              <a:rPr lang="it-IT" altLang="it-IT" smtClean="0">
                <a:solidFill>
                  <a:srgbClr val="FF0000"/>
                </a:solidFill>
              </a:rPr>
            </a:br>
            <a:r>
              <a:rPr lang="it-IT" altLang="it-IT" smtClean="0">
                <a:solidFill>
                  <a:srgbClr val="FF0000"/>
                </a:solidFill>
              </a:rPr>
              <a:t>DELLE INDAGINI PRELIMINARI:</a:t>
            </a:r>
            <a:br>
              <a:rPr lang="it-IT" altLang="it-IT" smtClean="0">
                <a:solidFill>
                  <a:srgbClr val="FF0000"/>
                </a:solidFill>
              </a:rPr>
            </a:br>
            <a:r>
              <a:rPr lang="it-IT" altLang="it-IT" smtClean="0">
                <a:solidFill>
                  <a:srgbClr val="FF0000"/>
                </a:solidFill>
              </a:rPr>
              <a:t>L’ARCHIVIAZIONE</a:t>
            </a:r>
            <a:endParaRPr lang="it-IT" altLang="it-IT" smtClean="0"/>
          </a:p>
        </p:txBody>
      </p:sp>
      <p:sp>
        <p:nvSpPr>
          <p:cNvPr id="3" name="Segnaposto contenuto 2"/>
          <p:cNvSpPr>
            <a:spLocks noGrp="1"/>
          </p:cNvSpPr>
          <p:nvPr>
            <p:ph idx="1"/>
          </p:nvPr>
        </p:nvSpPr>
        <p:spPr>
          <a:xfrm>
            <a:off x="323850" y="2349500"/>
            <a:ext cx="8362950" cy="4319588"/>
          </a:xfrm>
        </p:spPr>
        <p:txBody>
          <a:bodyPr/>
          <a:lstStyle/>
          <a:p>
            <a:pPr marL="0" indent="0" algn="just">
              <a:buFont typeface="Arial" panose="020B0604020202020204" pitchFamily="34" charset="0"/>
              <a:buNone/>
              <a:defRPr/>
            </a:pPr>
            <a:r>
              <a:rPr lang="it-IT" sz="2400" dirty="0">
                <a:solidFill>
                  <a:schemeClr val="accent1">
                    <a:lumMod val="50000"/>
                  </a:schemeClr>
                </a:solidFill>
              </a:rPr>
              <a:t>Quando il Pubblico Ministero ritiene che non vi siano elementi per esercitare l’azione penale, formula una </a:t>
            </a:r>
            <a:r>
              <a:rPr lang="it-IT" sz="2400" b="1" dirty="0">
                <a:solidFill>
                  <a:schemeClr val="accent1">
                    <a:lumMod val="50000"/>
                  </a:schemeClr>
                </a:solidFill>
              </a:rPr>
              <a:t>richiesta di archiviazione </a:t>
            </a:r>
            <a:r>
              <a:rPr lang="it-IT" sz="2400" dirty="0">
                <a:solidFill>
                  <a:schemeClr val="accent1">
                    <a:lumMod val="50000"/>
                  </a:schemeClr>
                </a:solidFill>
              </a:rPr>
              <a:t>che viene sottoposta al </a:t>
            </a:r>
            <a:r>
              <a:rPr lang="it-IT" sz="2400" b="1" dirty="0">
                <a:solidFill>
                  <a:schemeClr val="accent1">
                    <a:lumMod val="50000"/>
                  </a:schemeClr>
                </a:solidFill>
              </a:rPr>
              <a:t>controllo del Giudice per le indagini preliminari</a:t>
            </a:r>
            <a:r>
              <a:rPr lang="it-IT" sz="2400" dirty="0">
                <a:solidFill>
                  <a:schemeClr val="accent1">
                    <a:lumMod val="50000"/>
                  </a:schemeClr>
                </a:solidFill>
              </a:rPr>
              <a:t>.</a:t>
            </a:r>
          </a:p>
          <a:p>
            <a:pPr marL="0" indent="0" algn="just">
              <a:buFont typeface="Arial" panose="020B0604020202020204" pitchFamily="34" charset="0"/>
              <a:buNone/>
              <a:defRPr/>
            </a:pPr>
            <a:r>
              <a:rPr lang="it-IT" sz="2400" dirty="0">
                <a:solidFill>
                  <a:schemeClr val="accent1">
                    <a:lumMod val="50000"/>
                  </a:schemeClr>
                </a:solidFill>
              </a:rPr>
              <a:t>L’archiviazione è un provvedimento emesso allo stato degli atti, basato su un giudizio prognostico sulla </a:t>
            </a:r>
            <a:r>
              <a:rPr lang="it-IT" sz="2400" b="1" dirty="0">
                <a:solidFill>
                  <a:schemeClr val="accent1">
                    <a:lumMod val="50000"/>
                  </a:schemeClr>
                </a:solidFill>
              </a:rPr>
              <a:t>superfluità del processo</a:t>
            </a:r>
            <a:r>
              <a:rPr lang="it-IT" sz="2400" dirty="0">
                <a:solidFill>
                  <a:schemeClr val="accent1">
                    <a:lumMod val="50000"/>
                  </a:schemeClr>
                </a:solidFill>
              </a:rPr>
              <a:t>.</a:t>
            </a:r>
          </a:p>
          <a:p>
            <a:pPr marL="0" indent="0" algn="just">
              <a:buFont typeface="Arial" panose="020B0604020202020204" pitchFamily="34" charset="0"/>
              <a:buNone/>
              <a:defRPr/>
            </a:pPr>
            <a:r>
              <a:rPr lang="it-IT" sz="2400" dirty="0">
                <a:solidFill>
                  <a:schemeClr val="accent1">
                    <a:lumMod val="50000"/>
                  </a:schemeClr>
                </a:solidFill>
              </a:rPr>
              <a:t>Il presupposto di fatto dell’archiviazione è costituito dall’</a:t>
            </a:r>
            <a:r>
              <a:rPr lang="it-IT" sz="2400" b="1" dirty="0">
                <a:solidFill>
                  <a:schemeClr val="accent1">
                    <a:lumMod val="50000"/>
                  </a:schemeClr>
                </a:solidFill>
              </a:rPr>
              <a:t>infondatezza della notizia di reato</a:t>
            </a:r>
            <a:r>
              <a:rPr lang="it-IT" sz="2400" dirty="0">
                <a:solidFill>
                  <a:schemeClr val="accent1">
                    <a:lumMod val="50000"/>
                  </a:schemeClr>
                </a:solidFill>
              </a:rPr>
              <a:t>.</a:t>
            </a:r>
          </a:p>
          <a:p>
            <a:pPr marL="0" indent="0" algn="just">
              <a:buFont typeface="Arial" panose="020B0604020202020204" pitchFamily="34" charset="0"/>
              <a:buNone/>
              <a:defRPr/>
            </a:pPr>
            <a:r>
              <a:rPr lang="it-IT" sz="2400" dirty="0">
                <a:solidFill>
                  <a:schemeClr val="accent1">
                    <a:lumMod val="50000"/>
                  </a:schemeClr>
                </a:solidFill>
              </a:rPr>
              <a:t>Alla persona offesa (ex </a:t>
            </a:r>
            <a:r>
              <a:rPr lang="it-IT" sz="2400" b="1" dirty="0">
                <a:solidFill>
                  <a:schemeClr val="accent1">
                    <a:lumMod val="50000"/>
                  </a:schemeClr>
                </a:solidFill>
              </a:rPr>
              <a:t>art. 408 </a:t>
            </a:r>
            <a:r>
              <a:rPr lang="it-IT" sz="2400" b="1" dirty="0" err="1">
                <a:solidFill>
                  <a:schemeClr val="accent1">
                    <a:lumMod val="50000"/>
                  </a:schemeClr>
                </a:solidFill>
              </a:rPr>
              <a:t>cpp</a:t>
            </a:r>
            <a:r>
              <a:rPr lang="it-IT" sz="2400" dirty="0">
                <a:solidFill>
                  <a:schemeClr val="accent1">
                    <a:lumMod val="50000"/>
                  </a:schemeClr>
                </a:solidFill>
              </a:rPr>
              <a:t>) e all’indagato (ex </a:t>
            </a:r>
            <a:r>
              <a:rPr lang="it-IT" sz="2400" b="1" dirty="0">
                <a:solidFill>
                  <a:schemeClr val="accent1">
                    <a:lumMod val="50000"/>
                  </a:schemeClr>
                </a:solidFill>
              </a:rPr>
              <a:t>art. 411, comma I bis </a:t>
            </a:r>
            <a:r>
              <a:rPr lang="it-IT" sz="2400" b="1" dirty="0" err="1">
                <a:solidFill>
                  <a:schemeClr val="accent1">
                    <a:lumMod val="50000"/>
                  </a:schemeClr>
                </a:solidFill>
              </a:rPr>
              <a:t>cpp</a:t>
            </a:r>
            <a:r>
              <a:rPr lang="it-IT" sz="2400" dirty="0">
                <a:solidFill>
                  <a:schemeClr val="accent1">
                    <a:lumMod val="50000"/>
                  </a:schemeClr>
                </a:solidFill>
              </a:rPr>
              <a:t>) deve essere dato </a:t>
            </a:r>
            <a:r>
              <a:rPr lang="it-IT" sz="2400" b="1" dirty="0">
                <a:solidFill>
                  <a:schemeClr val="accent1">
                    <a:lumMod val="50000"/>
                  </a:schemeClr>
                </a:solidFill>
              </a:rPr>
              <a:t>avviso della richiesta di archiviazione</a:t>
            </a:r>
            <a:r>
              <a:rPr lang="it-IT" sz="2400" dirty="0">
                <a:solidFill>
                  <a:schemeClr val="accent1">
                    <a:lumMod val="50000"/>
                  </a:schemeClr>
                </a:solidFill>
              </a:rPr>
              <a:t>.</a:t>
            </a:r>
          </a:p>
        </p:txBody>
      </p:sp>
      <p:sp>
        <p:nvSpPr>
          <p:cNvPr id="9220" name="Segnaposto numero diapositiva 3"/>
          <p:cNvSpPr>
            <a:spLocks noGrp="1"/>
          </p:cNvSpPr>
          <p:nvPr>
            <p:ph type="sldNum" sz="quarter" idx="12"/>
          </p:nvPr>
        </p:nvSpPr>
        <p:spPr bwMode="auto">
          <a:noFill/>
          <a:ln>
            <a:miter lim="800000"/>
            <a:headEnd/>
            <a:tailEnd/>
          </a:ln>
        </p:spPr>
        <p:txBody>
          <a:bodyPr/>
          <a:lstStyle/>
          <a:p>
            <a:fld id="{B92A414A-805E-45B1-9B52-FB68ACE9F36E}" type="slidenum">
              <a:rPr lang="it-IT" altLang="it-IT"/>
              <a:pPr/>
              <a:t>6</a:t>
            </a:fld>
            <a:endParaRPr lang="it-IT" altLang="it-IT"/>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olo 1"/>
          <p:cNvSpPr>
            <a:spLocks noGrp="1"/>
          </p:cNvSpPr>
          <p:nvPr>
            <p:ph type="title"/>
          </p:nvPr>
        </p:nvSpPr>
        <p:spPr>
          <a:xfrm>
            <a:off x="250825" y="260350"/>
            <a:ext cx="8713788" cy="1655763"/>
          </a:xfrm>
        </p:spPr>
        <p:txBody>
          <a:bodyPr/>
          <a:lstStyle/>
          <a:p>
            <a:r>
              <a:rPr lang="it-IT" altLang="it-IT" smtClean="0">
                <a:solidFill>
                  <a:srgbClr val="FF0000"/>
                </a:solidFill>
              </a:rPr>
              <a:t>LA CONCLUSIONE</a:t>
            </a:r>
            <a:br>
              <a:rPr lang="it-IT" altLang="it-IT" smtClean="0">
                <a:solidFill>
                  <a:srgbClr val="FF0000"/>
                </a:solidFill>
              </a:rPr>
            </a:br>
            <a:r>
              <a:rPr lang="it-IT" altLang="it-IT" smtClean="0">
                <a:solidFill>
                  <a:srgbClr val="FF0000"/>
                </a:solidFill>
              </a:rPr>
              <a:t>DELLE INDAGINI PRELIMINARI:</a:t>
            </a:r>
            <a:br>
              <a:rPr lang="it-IT" altLang="it-IT" smtClean="0">
                <a:solidFill>
                  <a:srgbClr val="FF0000"/>
                </a:solidFill>
              </a:rPr>
            </a:br>
            <a:r>
              <a:rPr lang="it-IT" altLang="it-IT" smtClean="0">
                <a:solidFill>
                  <a:srgbClr val="FF0000"/>
                </a:solidFill>
              </a:rPr>
              <a:t>L’ARCHIVIAZIONE</a:t>
            </a:r>
            <a:endParaRPr lang="it-IT" altLang="it-IT" smtClean="0"/>
          </a:p>
        </p:txBody>
      </p:sp>
      <p:sp>
        <p:nvSpPr>
          <p:cNvPr id="3" name="Segnaposto contenuto 2"/>
          <p:cNvSpPr>
            <a:spLocks noGrp="1"/>
          </p:cNvSpPr>
          <p:nvPr>
            <p:ph idx="1"/>
          </p:nvPr>
        </p:nvSpPr>
        <p:spPr>
          <a:xfrm>
            <a:off x="250825" y="2060575"/>
            <a:ext cx="8713788" cy="4797425"/>
          </a:xfrm>
        </p:spPr>
        <p:txBody>
          <a:bodyPr/>
          <a:lstStyle/>
          <a:p>
            <a:pPr marL="0" indent="0" algn="just">
              <a:buFont typeface="Arial" panose="020B0604020202020204" pitchFamily="34" charset="0"/>
              <a:buNone/>
              <a:defRPr/>
            </a:pPr>
            <a:r>
              <a:rPr lang="it-IT" sz="2100" b="1" dirty="0">
                <a:solidFill>
                  <a:schemeClr val="accent1">
                    <a:lumMod val="50000"/>
                  </a:schemeClr>
                </a:solidFill>
              </a:rPr>
              <a:t>Art. 409 </a:t>
            </a:r>
            <a:r>
              <a:rPr lang="it-IT" sz="2100" b="1" dirty="0" err="1">
                <a:solidFill>
                  <a:schemeClr val="accent1">
                    <a:lumMod val="50000"/>
                  </a:schemeClr>
                </a:solidFill>
              </a:rPr>
              <a:t>cpp</a:t>
            </a:r>
            <a:endParaRPr lang="it-IT" sz="2100" b="1" dirty="0">
              <a:solidFill>
                <a:schemeClr val="accent1">
                  <a:lumMod val="50000"/>
                </a:schemeClr>
              </a:solidFill>
            </a:endParaRPr>
          </a:p>
          <a:p>
            <a:pPr marL="0" indent="0" algn="just">
              <a:buFont typeface="Arial" panose="020B0604020202020204" pitchFamily="34" charset="0"/>
              <a:buNone/>
              <a:defRPr/>
            </a:pPr>
            <a:r>
              <a:rPr lang="it-IT" sz="2100" b="1" dirty="0">
                <a:solidFill>
                  <a:schemeClr val="accent1">
                    <a:lumMod val="50000"/>
                  </a:schemeClr>
                </a:solidFill>
              </a:rPr>
              <a:t>Fuori dei casi di opposizione</a:t>
            </a:r>
            <a:r>
              <a:rPr lang="it-IT" sz="2100" dirty="0">
                <a:solidFill>
                  <a:schemeClr val="accent1">
                    <a:lumMod val="50000"/>
                  </a:schemeClr>
                </a:solidFill>
              </a:rPr>
              <a:t>, il Giudice, se </a:t>
            </a:r>
            <a:r>
              <a:rPr lang="it-IT" sz="2100" b="1" dirty="0">
                <a:solidFill>
                  <a:schemeClr val="accent1">
                    <a:lumMod val="50000"/>
                  </a:schemeClr>
                </a:solidFill>
              </a:rPr>
              <a:t>accoglie </a:t>
            </a:r>
            <a:r>
              <a:rPr lang="it-IT" sz="2100" dirty="0">
                <a:solidFill>
                  <a:schemeClr val="accent1">
                    <a:lumMod val="50000"/>
                  </a:schemeClr>
                </a:solidFill>
              </a:rPr>
              <a:t>la richiesta di archiviazione, pronuncia </a:t>
            </a:r>
            <a:r>
              <a:rPr lang="it-IT" sz="2100" b="1" dirty="0">
                <a:solidFill>
                  <a:schemeClr val="accent1">
                    <a:lumMod val="50000"/>
                  </a:schemeClr>
                </a:solidFill>
              </a:rPr>
              <a:t>decreto motivato</a:t>
            </a:r>
            <a:r>
              <a:rPr lang="it-IT" sz="2100" dirty="0">
                <a:solidFill>
                  <a:schemeClr val="accent1">
                    <a:lumMod val="50000"/>
                  </a:schemeClr>
                </a:solidFill>
              </a:rPr>
              <a:t> e restituisce gli atti al Pubblico Ministero; se </a:t>
            </a:r>
            <a:r>
              <a:rPr lang="it-IT" sz="2100" b="1" dirty="0">
                <a:solidFill>
                  <a:schemeClr val="accent1">
                    <a:lumMod val="50000"/>
                  </a:schemeClr>
                </a:solidFill>
              </a:rPr>
              <a:t>non accoglie </a:t>
            </a:r>
            <a:r>
              <a:rPr lang="it-IT" sz="2100" dirty="0">
                <a:solidFill>
                  <a:schemeClr val="accent1">
                    <a:lumMod val="50000"/>
                  </a:schemeClr>
                </a:solidFill>
              </a:rPr>
              <a:t>la richiesta, fissa la data dell’</a:t>
            </a:r>
            <a:r>
              <a:rPr lang="it-IT" sz="2100" b="1" dirty="0">
                <a:solidFill>
                  <a:schemeClr val="accent1">
                    <a:lumMod val="50000"/>
                  </a:schemeClr>
                </a:solidFill>
              </a:rPr>
              <a:t>udienza</a:t>
            </a:r>
            <a:r>
              <a:rPr lang="it-IT" sz="2100" dirty="0">
                <a:solidFill>
                  <a:schemeClr val="accent1">
                    <a:lumMod val="50000"/>
                  </a:schemeClr>
                </a:solidFill>
              </a:rPr>
              <a:t> e ne fa dare avviso alle parti.</a:t>
            </a:r>
          </a:p>
          <a:p>
            <a:pPr marL="0" indent="0" algn="just">
              <a:buFont typeface="Arial" panose="020B0604020202020204" pitchFamily="34" charset="0"/>
              <a:buNone/>
              <a:defRPr/>
            </a:pPr>
            <a:r>
              <a:rPr lang="it-IT" sz="2100" b="1" dirty="0">
                <a:solidFill>
                  <a:schemeClr val="accent1">
                    <a:lumMod val="50000"/>
                  </a:schemeClr>
                </a:solidFill>
              </a:rPr>
              <a:t>Art. 410 </a:t>
            </a:r>
            <a:r>
              <a:rPr lang="it-IT" sz="2100" b="1" dirty="0" err="1">
                <a:solidFill>
                  <a:schemeClr val="accent1">
                    <a:lumMod val="50000"/>
                  </a:schemeClr>
                </a:solidFill>
              </a:rPr>
              <a:t>cpp</a:t>
            </a:r>
            <a:endParaRPr lang="it-IT" sz="2100" b="1" dirty="0">
              <a:solidFill>
                <a:schemeClr val="accent1">
                  <a:lumMod val="50000"/>
                </a:schemeClr>
              </a:solidFill>
            </a:endParaRPr>
          </a:p>
          <a:p>
            <a:pPr marL="0" indent="0" algn="just">
              <a:buFont typeface="Arial" panose="020B0604020202020204" pitchFamily="34" charset="0"/>
              <a:buNone/>
              <a:defRPr/>
            </a:pPr>
            <a:r>
              <a:rPr lang="it-IT" sz="2100" dirty="0">
                <a:solidFill>
                  <a:schemeClr val="accent1">
                    <a:lumMod val="50000"/>
                  </a:schemeClr>
                </a:solidFill>
              </a:rPr>
              <a:t>Se vi è </a:t>
            </a:r>
            <a:r>
              <a:rPr lang="it-IT" sz="2100" b="1" dirty="0">
                <a:solidFill>
                  <a:schemeClr val="accent1">
                    <a:lumMod val="50000"/>
                  </a:schemeClr>
                </a:solidFill>
              </a:rPr>
              <a:t>opposizione</a:t>
            </a:r>
            <a:r>
              <a:rPr lang="it-IT" sz="2100" dirty="0">
                <a:solidFill>
                  <a:schemeClr val="accent1">
                    <a:lumMod val="50000"/>
                  </a:schemeClr>
                </a:solidFill>
              </a:rPr>
              <a:t> (che non sia inammissibile), presentata entro 10 giorni dalla notifica della richiesta di archiviazione, viene fissata </a:t>
            </a:r>
            <a:r>
              <a:rPr lang="it-IT" sz="2100" b="1" dirty="0">
                <a:solidFill>
                  <a:schemeClr val="accent1">
                    <a:lumMod val="50000"/>
                  </a:schemeClr>
                </a:solidFill>
              </a:rPr>
              <a:t>udienza </a:t>
            </a:r>
            <a:r>
              <a:rPr lang="it-IT" sz="2100" dirty="0">
                <a:solidFill>
                  <a:schemeClr val="accent1">
                    <a:lumMod val="50000"/>
                  </a:schemeClr>
                </a:solidFill>
              </a:rPr>
              <a:t>in camera di consiglio, all’esito della quale il Giudice può:</a:t>
            </a:r>
          </a:p>
          <a:p>
            <a:pPr algn="just">
              <a:buFont typeface="Arial" panose="020B0604020202020204" pitchFamily="34" charset="0"/>
              <a:buChar char="•"/>
              <a:defRPr/>
            </a:pPr>
            <a:r>
              <a:rPr lang="it-IT" sz="2100" dirty="0">
                <a:solidFill>
                  <a:schemeClr val="accent1">
                    <a:lumMod val="50000"/>
                  </a:schemeClr>
                </a:solidFill>
              </a:rPr>
              <a:t>disporre l’</a:t>
            </a:r>
            <a:r>
              <a:rPr lang="it-IT" sz="2100" b="1" dirty="0">
                <a:solidFill>
                  <a:schemeClr val="accent1">
                    <a:lumMod val="50000"/>
                  </a:schemeClr>
                </a:solidFill>
              </a:rPr>
              <a:t>archiviazione</a:t>
            </a:r>
            <a:r>
              <a:rPr lang="it-IT" sz="2100" dirty="0">
                <a:solidFill>
                  <a:schemeClr val="accent1">
                    <a:lumMod val="50000"/>
                  </a:schemeClr>
                </a:solidFill>
              </a:rPr>
              <a:t> con ordinanza;</a:t>
            </a:r>
          </a:p>
          <a:p>
            <a:pPr algn="just">
              <a:buFont typeface="Arial" panose="020B0604020202020204" pitchFamily="34" charset="0"/>
              <a:buChar char="•"/>
              <a:defRPr/>
            </a:pPr>
            <a:r>
              <a:rPr lang="it-IT" sz="2100" dirty="0">
                <a:solidFill>
                  <a:schemeClr val="accent1">
                    <a:lumMod val="50000"/>
                  </a:schemeClr>
                </a:solidFill>
              </a:rPr>
              <a:t>disporre </a:t>
            </a:r>
            <a:r>
              <a:rPr lang="it-IT" sz="2100" b="1" dirty="0">
                <a:solidFill>
                  <a:schemeClr val="accent1">
                    <a:lumMod val="50000"/>
                  </a:schemeClr>
                </a:solidFill>
              </a:rPr>
              <a:t>ulteriori indagini </a:t>
            </a:r>
            <a:r>
              <a:rPr lang="it-IT" sz="2100" dirty="0">
                <a:solidFill>
                  <a:schemeClr val="accent1">
                    <a:lumMod val="50000"/>
                  </a:schemeClr>
                </a:solidFill>
              </a:rPr>
              <a:t>fissando il termine per il compimento delle stesse;</a:t>
            </a:r>
          </a:p>
          <a:p>
            <a:pPr algn="just">
              <a:buFont typeface="Arial" panose="020B0604020202020204" pitchFamily="34" charset="0"/>
              <a:buChar char="•"/>
              <a:defRPr/>
            </a:pPr>
            <a:r>
              <a:rPr lang="it-IT" sz="2100" dirty="0">
                <a:solidFill>
                  <a:schemeClr val="accent1">
                    <a:lumMod val="50000"/>
                  </a:schemeClr>
                </a:solidFill>
              </a:rPr>
              <a:t>disporre che il Pubblico Ministero formuli l’</a:t>
            </a:r>
            <a:r>
              <a:rPr lang="it-IT" sz="2100" b="1" dirty="0">
                <a:solidFill>
                  <a:schemeClr val="accent1">
                    <a:lumMod val="50000"/>
                  </a:schemeClr>
                </a:solidFill>
              </a:rPr>
              <a:t>imputazione coatta</a:t>
            </a:r>
            <a:r>
              <a:rPr lang="it-IT" sz="2100" dirty="0">
                <a:solidFill>
                  <a:schemeClr val="accent1">
                    <a:lumMod val="50000"/>
                  </a:schemeClr>
                </a:solidFill>
              </a:rPr>
              <a:t>.</a:t>
            </a:r>
          </a:p>
          <a:p>
            <a:pPr algn="just">
              <a:buFont typeface="Arial" panose="020B0604020202020204" pitchFamily="34" charset="0"/>
              <a:buChar char="•"/>
              <a:defRPr/>
            </a:pPr>
            <a:endParaRPr lang="it-IT" sz="2000" dirty="0">
              <a:solidFill>
                <a:schemeClr val="accent1">
                  <a:lumMod val="50000"/>
                </a:schemeClr>
              </a:solidFill>
            </a:endParaRPr>
          </a:p>
        </p:txBody>
      </p:sp>
      <p:sp>
        <p:nvSpPr>
          <p:cNvPr id="10244" name="Segnaposto numero diapositiva 3"/>
          <p:cNvSpPr>
            <a:spLocks noGrp="1"/>
          </p:cNvSpPr>
          <p:nvPr>
            <p:ph type="sldNum" sz="quarter" idx="12"/>
          </p:nvPr>
        </p:nvSpPr>
        <p:spPr bwMode="auto">
          <a:noFill/>
          <a:ln>
            <a:miter lim="800000"/>
            <a:headEnd/>
            <a:tailEnd/>
          </a:ln>
        </p:spPr>
        <p:txBody>
          <a:bodyPr/>
          <a:lstStyle/>
          <a:p>
            <a:fld id="{CD13FBAB-95DA-47AB-984C-C714FA97796E}" type="slidenum">
              <a:rPr lang="it-IT" altLang="it-IT"/>
              <a:pPr/>
              <a:t>7</a:t>
            </a:fld>
            <a:endParaRPr lang="it-IT" altLang="it-IT"/>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a:xfrm>
            <a:off x="611188" y="188913"/>
            <a:ext cx="8075612" cy="936625"/>
          </a:xfrm>
        </p:spPr>
        <p:txBody>
          <a:bodyPr/>
          <a:lstStyle/>
          <a:p>
            <a:r>
              <a:rPr lang="it-IT" altLang="it-IT" smtClean="0">
                <a:solidFill>
                  <a:srgbClr val="FF0000"/>
                </a:solidFill>
              </a:rPr>
              <a:t>L’ARCHIVIAZIONE: GIURISPRUDENZA</a:t>
            </a:r>
          </a:p>
        </p:txBody>
      </p:sp>
      <p:sp>
        <p:nvSpPr>
          <p:cNvPr id="3" name="Segnaposto contenuto 2"/>
          <p:cNvSpPr>
            <a:spLocks noGrp="1"/>
          </p:cNvSpPr>
          <p:nvPr>
            <p:ph idx="1"/>
          </p:nvPr>
        </p:nvSpPr>
        <p:spPr>
          <a:xfrm>
            <a:off x="0" y="1268413"/>
            <a:ext cx="8964613" cy="5445125"/>
          </a:xfrm>
        </p:spPr>
        <p:txBody>
          <a:bodyPr/>
          <a:lstStyle/>
          <a:p>
            <a:pPr algn="just">
              <a:buFont typeface="Arial" panose="020B0604020202020204" pitchFamily="34" charset="0"/>
              <a:buChar char="•"/>
              <a:defRPr/>
            </a:pPr>
            <a:r>
              <a:rPr lang="it-IT" sz="2000" dirty="0">
                <a:solidFill>
                  <a:schemeClr val="accent1">
                    <a:lumMod val="50000"/>
                  </a:schemeClr>
                </a:solidFill>
              </a:rPr>
              <a:t>«</a:t>
            </a:r>
            <a:r>
              <a:rPr lang="it-IT" altLang="it-IT" sz="2000" i="1" dirty="0">
                <a:solidFill>
                  <a:schemeClr val="accent1">
                    <a:lumMod val="50000"/>
                  </a:schemeClr>
                </a:solidFill>
              </a:rPr>
              <a:t>La </a:t>
            </a:r>
            <a:r>
              <a:rPr lang="it-IT" altLang="it-IT" sz="2000" b="1" i="1" dirty="0">
                <a:solidFill>
                  <a:schemeClr val="accent1">
                    <a:lumMod val="50000"/>
                  </a:schemeClr>
                </a:solidFill>
              </a:rPr>
              <a:t>dichiarazione della persona offesa di voler essere informata circa l’eventuale archiviazione</a:t>
            </a:r>
            <a:r>
              <a:rPr lang="it-IT" altLang="it-IT" sz="2000" i="1" dirty="0">
                <a:solidFill>
                  <a:schemeClr val="accent1">
                    <a:lumMod val="50000"/>
                  </a:schemeClr>
                </a:solidFill>
              </a:rPr>
              <a:t>, come previsto dall’art. 408 comma II </a:t>
            </a:r>
            <a:r>
              <a:rPr lang="it-IT" altLang="it-IT" sz="2000" i="1" dirty="0" err="1">
                <a:solidFill>
                  <a:schemeClr val="accent1">
                    <a:lumMod val="50000"/>
                  </a:schemeClr>
                </a:solidFill>
              </a:rPr>
              <a:t>cpp</a:t>
            </a:r>
            <a:r>
              <a:rPr lang="it-IT" altLang="it-IT" sz="2000" i="1" dirty="0">
                <a:solidFill>
                  <a:schemeClr val="accent1">
                    <a:lumMod val="50000"/>
                  </a:schemeClr>
                </a:solidFill>
              </a:rPr>
              <a:t>, può essere anche successiva alla comunicazione della notizia di reato ma, per comportare l’obbligo, da parte del Pubblico Ministero, di far notificare l’avviso della richiesta, </a:t>
            </a:r>
            <a:r>
              <a:rPr lang="it-IT" altLang="it-IT" sz="2000" b="1" i="1" dirty="0">
                <a:solidFill>
                  <a:schemeClr val="accent1">
                    <a:lumMod val="50000"/>
                  </a:schemeClr>
                </a:solidFill>
              </a:rPr>
              <a:t>deve necessariamente precedere la formulazione di tale richiesta</a:t>
            </a:r>
            <a:r>
              <a:rPr lang="it-IT" altLang="it-IT" sz="2000" i="1" dirty="0">
                <a:solidFill>
                  <a:schemeClr val="accent1">
                    <a:lumMod val="50000"/>
                  </a:schemeClr>
                </a:solidFill>
              </a:rPr>
              <a:t>, fermo restando che, qualora la persona offesa ne sia comunque venuta a conoscenza, essa ha pur sempre il diritto, finché non sia intervenuta la pronuncia del giudice, di proporre opposizione.» </a:t>
            </a:r>
            <a:r>
              <a:rPr lang="it-IT" altLang="it-IT" sz="2000" dirty="0">
                <a:solidFill>
                  <a:schemeClr val="accent1">
                    <a:lumMod val="50000"/>
                  </a:schemeClr>
                </a:solidFill>
              </a:rPr>
              <a:t>(Cass., S.U. 30 giugno 2004, n° 29447)</a:t>
            </a:r>
          </a:p>
          <a:p>
            <a:pPr algn="just">
              <a:buFont typeface="Arial" panose="020B0604020202020204" pitchFamily="34" charset="0"/>
              <a:buChar char="•"/>
              <a:defRPr/>
            </a:pPr>
            <a:endParaRPr lang="it-IT" altLang="it-IT" sz="2000" dirty="0">
              <a:solidFill>
                <a:schemeClr val="accent1">
                  <a:lumMod val="50000"/>
                </a:schemeClr>
              </a:solidFill>
            </a:endParaRPr>
          </a:p>
          <a:p>
            <a:pPr algn="just">
              <a:buFont typeface="Arial" panose="020B0604020202020204" pitchFamily="34" charset="0"/>
              <a:buChar char="•"/>
              <a:defRPr/>
            </a:pPr>
            <a:r>
              <a:rPr lang="it-IT" altLang="it-IT" sz="2000" i="1" dirty="0">
                <a:solidFill>
                  <a:schemeClr val="accent1">
                    <a:lumMod val="50000"/>
                  </a:schemeClr>
                </a:solidFill>
              </a:rPr>
              <a:t>«L’</a:t>
            </a:r>
            <a:r>
              <a:rPr lang="it-IT" altLang="it-IT" sz="2000" b="1" i="1" dirty="0">
                <a:solidFill>
                  <a:schemeClr val="accent1">
                    <a:lumMod val="50000"/>
                  </a:schemeClr>
                </a:solidFill>
              </a:rPr>
              <a:t>omesso avviso </a:t>
            </a:r>
            <a:r>
              <a:rPr lang="it-IT" altLang="it-IT" sz="2000" i="1" dirty="0">
                <a:solidFill>
                  <a:schemeClr val="accent1">
                    <a:lumMod val="50000"/>
                  </a:schemeClr>
                </a:solidFill>
              </a:rPr>
              <a:t>alla persona offesa dal reato </a:t>
            </a:r>
            <a:r>
              <a:rPr lang="it-IT" altLang="it-IT" sz="2000" b="1" i="1" dirty="0">
                <a:solidFill>
                  <a:schemeClr val="accent1">
                    <a:lumMod val="50000"/>
                  </a:schemeClr>
                </a:solidFill>
              </a:rPr>
              <a:t>della richiesta di archiviazione </a:t>
            </a:r>
            <a:r>
              <a:rPr lang="it-IT" altLang="it-IT" sz="2000" i="1" dirty="0">
                <a:solidFill>
                  <a:schemeClr val="accent1">
                    <a:lumMod val="50000"/>
                  </a:schemeClr>
                </a:solidFill>
              </a:rPr>
              <a:t>comporta la </a:t>
            </a:r>
            <a:r>
              <a:rPr lang="it-IT" altLang="it-IT" sz="2000" b="1" i="1" dirty="0">
                <a:solidFill>
                  <a:schemeClr val="accent1">
                    <a:lumMod val="50000"/>
                  </a:schemeClr>
                </a:solidFill>
              </a:rPr>
              <a:t>nullità del provvedimento </a:t>
            </a:r>
            <a:r>
              <a:rPr lang="it-IT" altLang="it-IT" sz="2000" i="1" dirty="0">
                <a:solidFill>
                  <a:schemeClr val="accent1">
                    <a:lumMod val="50000"/>
                  </a:schemeClr>
                </a:solidFill>
              </a:rPr>
              <a:t>adottato dal GIP, avendo privato la parte della facoltà di proporre opposizione.</a:t>
            </a:r>
            <a:r>
              <a:rPr lang="it-IT" altLang="it-IT" sz="2000" dirty="0">
                <a:solidFill>
                  <a:schemeClr val="accent1">
                    <a:lumMod val="50000"/>
                  </a:schemeClr>
                </a:solidFill>
              </a:rPr>
              <a:t>» (</a:t>
            </a:r>
            <a:r>
              <a:rPr lang="it-IT" altLang="it-IT" sz="2000" i="1" dirty="0">
                <a:solidFill>
                  <a:schemeClr val="accent1">
                    <a:lumMod val="50000"/>
                  </a:schemeClr>
                </a:solidFill>
              </a:rPr>
              <a:t>ex </a:t>
            </a:r>
            <a:r>
              <a:rPr lang="it-IT" altLang="it-IT" sz="2000" i="1" dirty="0" err="1">
                <a:solidFill>
                  <a:schemeClr val="accent1">
                    <a:lumMod val="50000"/>
                  </a:schemeClr>
                </a:solidFill>
              </a:rPr>
              <a:t>multis</a:t>
            </a:r>
            <a:r>
              <a:rPr lang="it-IT" altLang="it-IT" sz="2000" dirty="0">
                <a:solidFill>
                  <a:schemeClr val="accent1">
                    <a:lumMod val="50000"/>
                  </a:schemeClr>
                </a:solidFill>
              </a:rPr>
              <a:t>, </a:t>
            </a:r>
            <a:r>
              <a:rPr lang="it-IT" altLang="it-IT" sz="2000" dirty="0" err="1">
                <a:solidFill>
                  <a:schemeClr val="accent1">
                    <a:lumMod val="50000"/>
                  </a:schemeClr>
                </a:solidFill>
              </a:rPr>
              <a:t>Cass</a:t>
            </a:r>
            <a:r>
              <a:rPr lang="it-IT" altLang="it-IT" sz="2000" dirty="0">
                <a:solidFill>
                  <a:schemeClr val="accent1">
                    <a:lumMod val="50000"/>
                  </a:schemeClr>
                </a:solidFill>
              </a:rPr>
              <a:t>., 4 marzo 2014, n° 27434)</a:t>
            </a:r>
          </a:p>
          <a:p>
            <a:pPr algn="just">
              <a:buFont typeface="Arial" panose="020B0604020202020204" pitchFamily="34" charset="0"/>
              <a:buChar char="•"/>
              <a:defRPr/>
            </a:pPr>
            <a:endParaRPr lang="it-IT" altLang="it-IT" sz="2000" dirty="0">
              <a:solidFill>
                <a:schemeClr val="accent1">
                  <a:lumMod val="50000"/>
                </a:schemeClr>
              </a:solidFill>
            </a:endParaRPr>
          </a:p>
          <a:p>
            <a:pPr algn="just">
              <a:buFont typeface="Arial" panose="020B0604020202020204" pitchFamily="34" charset="0"/>
              <a:buChar char="•"/>
              <a:defRPr/>
            </a:pPr>
            <a:r>
              <a:rPr lang="it-IT" altLang="it-IT" sz="2000" dirty="0">
                <a:solidFill>
                  <a:schemeClr val="accent1">
                    <a:lumMod val="50000"/>
                  </a:schemeClr>
                </a:solidFill>
              </a:rPr>
              <a:t>«</a:t>
            </a:r>
            <a:r>
              <a:rPr lang="it-IT" altLang="it-IT" sz="2000" i="1" dirty="0">
                <a:solidFill>
                  <a:schemeClr val="accent1">
                    <a:lumMod val="50000"/>
                  </a:schemeClr>
                </a:solidFill>
              </a:rPr>
              <a:t>Costituisce atto abnorme, in quanto esorbita dai poteri del GIP, sia l’ordine di imputazione coatta emesso nei confronti di persona non indagata, sia quello emesso nei confronti dell’indagato per reati diversi da quelli per i quali il PM aveva chiesto l’archiviazione.» </a:t>
            </a:r>
            <a:r>
              <a:rPr lang="it-IT" altLang="it-IT" sz="2000" dirty="0">
                <a:solidFill>
                  <a:schemeClr val="accent1">
                    <a:lumMod val="50000"/>
                  </a:schemeClr>
                </a:solidFill>
              </a:rPr>
              <a:t>(</a:t>
            </a:r>
            <a:r>
              <a:rPr lang="it-IT" altLang="it-IT" sz="2000" dirty="0" err="1">
                <a:solidFill>
                  <a:schemeClr val="accent1">
                    <a:lumMod val="50000"/>
                  </a:schemeClr>
                </a:solidFill>
              </a:rPr>
              <a:t>Cass</a:t>
            </a:r>
            <a:r>
              <a:rPr lang="it-IT" altLang="it-IT" sz="2000" dirty="0">
                <a:solidFill>
                  <a:schemeClr val="accent1">
                    <a:lumMod val="50000"/>
                  </a:schemeClr>
                </a:solidFill>
              </a:rPr>
              <a:t>., S.U., 28 novembre 2013, n° 4319)</a:t>
            </a:r>
          </a:p>
          <a:p>
            <a:pPr marL="0" indent="0" algn="just">
              <a:buFont typeface="Arial" panose="020B0604020202020204" pitchFamily="34" charset="0"/>
              <a:buNone/>
              <a:defRPr/>
            </a:pPr>
            <a:endParaRPr lang="it-IT" altLang="it-IT" sz="2000" dirty="0">
              <a:solidFill>
                <a:schemeClr val="tx2"/>
              </a:solidFill>
            </a:endParaRPr>
          </a:p>
          <a:p>
            <a:pPr marL="0" indent="0" algn="just">
              <a:buFont typeface="Arial" panose="020B0604020202020204" pitchFamily="34" charset="0"/>
              <a:buNone/>
              <a:defRPr/>
            </a:pPr>
            <a:endParaRPr lang="it-IT" altLang="it-IT" sz="2000" dirty="0">
              <a:solidFill>
                <a:schemeClr val="tx2"/>
              </a:solidFill>
            </a:endParaRPr>
          </a:p>
          <a:p>
            <a:pPr>
              <a:buFont typeface="Arial" panose="020B0604020202020204" pitchFamily="34" charset="0"/>
              <a:buChar char="•"/>
              <a:defRPr/>
            </a:pPr>
            <a:endParaRPr lang="it-IT" sz="2000" dirty="0"/>
          </a:p>
        </p:txBody>
      </p:sp>
      <p:sp>
        <p:nvSpPr>
          <p:cNvPr id="11268" name="Segnaposto numero diapositiva 3"/>
          <p:cNvSpPr>
            <a:spLocks noGrp="1"/>
          </p:cNvSpPr>
          <p:nvPr>
            <p:ph type="sldNum" sz="quarter" idx="12"/>
          </p:nvPr>
        </p:nvSpPr>
        <p:spPr bwMode="auto">
          <a:noFill/>
          <a:ln>
            <a:miter lim="800000"/>
            <a:headEnd/>
            <a:tailEnd/>
          </a:ln>
        </p:spPr>
        <p:txBody>
          <a:bodyPr/>
          <a:lstStyle/>
          <a:p>
            <a:fld id="{C34342E2-6E5E-4739-9424-F8B28A00280A}" type="slidenum">
              <a:rPr lang="it-IT" altLang="it-IT"/>
              <a:pPr/>
              <a:t>8</a:t>
            </a:fld>
            <a:endParaRPr lang="it-IT" altLang="it-IT"/>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olo 1"/>
          <p:cNvSpPr>
            <a:spLocks noGrp="1"/>
          </p:cNvSpPr>
          <p:nvPr>
            <p:ph type="title"/>
          </p:nvPr>
        </p:nvSpPr>
        <p:spPr>
          <a:xfrm>
            <a:off x="457200" y="188913"/>
            <a:ext cx="8229600" cy="1800225"/>
          </a:xfrm>
        </p:spPr>
        <p:txBody>
          <a:bodyPr/>
          <a:lstStyle/>
          <a:p>
            <a:r>
              <a:rPr lang="it-IT" altLang="it-IT" smtClean="0">
                <a:solidFill>
                  <a:srgbClr val="FF0000"/>
                </a:solidFill>
              </a:rPr>
              <a:t>LA CONCLUSIONE</a:t>
            </a:r>
            <a:br>
              <a:rPr lang="it-IT" altLang="it-IT" smtClean="0">
                <a:solidFill>
                  <a:srgbClr val="FF0000"/>
                </a:solidFill>
              </a:rPr>
            </a:br>
            <a:r>
              <a:rPr lang="it-IT" altLang="it-IT" smtClean="0">
                <a:solidFill>
                  <a:srgbClr val="FF0000"/>
                </a:solidFill>
              </a:rPr>
              <a:t>DELLE INDAGINI PRELIMINARI:</a:t>
            </a:r>
            <a:br>
              <a:rPr lang="it-IT" altLang="it-IT" smtClean="0">
                <a:solidFill>
                  <a:srgbClr val="FF0000"/>
                </a:solidFill>
              </a:rPr>
            </a:br>
            <a:r>
              <a:rPr lang="it-IT" altLang="it-IT" smtClean="0">
                <a:solidFill>
                  <a:srgbClr val="FF0000"/>
                </a:solidFill>
              </a:rPr>
              <a:t>L’AVOCAZIONE DELLE INDAGINI</a:t>
            </a:r>
            <a:endParaRPr lang="it-IT" altLang="it-IT" smtClean="0"/>
          </a:p>
        </p:txBody>
      </p:sp>
      <p:sp>
        <p:nvSpPr>
          <p:cNvPr id="12291" name="Segnaposto contenuto 2"/>
          <p:cNvSpPr>
            <a:spLocks noGrp="1"/>
          </p:cNvSpPr>
          <p:nvPr>
            <p:ph idx="1"/>
          </p:nvPr>
        </p:nvSpPr>
        <p:spPr>
          <a:xfrm>
            <a:off x="179388" y="2205038"/>
            <a:ext cx="8856662" cy="4464050"/>
          </a:xfrm>
        </p:spPr>
        <p:txBody>
          <a:bodyPr/>
          <a:lstStyle/>
          <a:p>
            <a:pPr marL="0" indent="0" algn="just">
              <a:buFont typeface="Arial" panose="020B0604020202020204" pitchFamily="34" charset="0"/>
              <a:buNone/>
              <a:defRPr/>
            </a:pPr>
            <a:r>
              <a:rPr lang="it-IT" sz="2400" b="1" dirty="0">
                <a:solidFill>
                  <a:schemeClr val="accent1">
                    <a:lumMod val="50000"/>
                  </a:schemeClr>
                </a:solidFill>
              </a:rPr>
              <a:t>Artt. 412 e 413 </a:t>
            </a:r>
            <a:r>
              <a:rPr lang="it-IT" sz="2400" b="1" dirty="0" err="1">
                <a:solidFill>
                  <a:schemeClr val="accent1">
                    <a:lumMod val="50000"/>
                  </a:schemeClr>
                </a:solidFill>
              </a:rPr>
              <a:t>cpp</a:t>
            </a:r>
            <a:endParaRPr lang="it-IT" sz="2400" b="1" dirty="0">
              <a:solidFill>
                <a:schemeClr val="accent1">
                  <a:lumMod val="50000"/>
                </a:schemeClr>
              </a:solidFill>
            </a:endParaRPr>
          </a:p>
          <a:p>
            <a:pPr marL="0" indent="0" algn="just">
              <a:buFont typeface="Arial" panose="020B0604020202020204" pitchFamily="34" charset="0"/>
              <a:buNone/>
              <a:defRPr/>
            </a:pPr>
            <a:r>
              <a:rPr lang="it-IT" altLang="it-IT" sz="2400" dirty="0">
                <a:solidFill>
                  <a:schemeClr val="accent1">
                    <a:lumMod val="50000"/>
                  </a:schemeClr>
                </a:solidFill>
              </a:rPr>
              <a:t>Se il Pubblico Ministero non esercita l’azione penale o non richiede l’archiviazione nel termine previsto dalla legge o prorogato dal Giudice, il Procuratore Generale presso la Corte d’Appello dispone l’</a:t>
            </a:r>
            <a:r>
              <a:rPr lang="it-IT" altLang="it-IT" sz="2400" b="1" dirty="0">
                <a:solidFill>
                  <a:schemeClr val="accent1">
                    <a:lumMod val="50000"/>
                  </a:schemeClr>
                </a:solidFill>
              </a:rPr>
              <a:t>avocazione delle indagini</a:t>
            </a:r>
            <a:r>
              <a:rPr lang="it-IT" altLang="it-IT" sz="2400" dirty="0">
                <a:solidFill>
                  <a:schemeClr val="accent1">
                    <a:lumMod val="50000"/>
                  </a:schemeClr>
                </a:solidFill>
              </a:rPr>
              <a:t>, svolgendo, inoltre, le indagini preliminari indispensabili e formulando le sue richieste entro 30 giorni dal decreto di avocazione.</a:t>
            </a:r>
          </a:p>
          <a:p>
            <a:pPr marL="0" indent="0" algn="just">
              <a:buFont typeface="Arial" panose="020B0604020202020204" pitchFamily="34" charset="0"/>
              <a:buNone/>
              <a:defRPr/>
            </a:pPr>
            <a:r>
              <a:rPr lang="it-IT" altLang="it-IT" sz="2400" dirty="0">
                <a:solidFill>
                  <a:schemeClr val="accent1">
                    <a:lumMod val="50000"/>
                  </a:schemeClr>
                </a:solidFill>
              </a:rPr>
              <a:t>L’avocazione può essere disposta anche a seguito della comunicazione della fissazione dell’udienza di cui all’art. 409, comma III </a:t>
            </a:r>
            <a:r>
              <a:rPr lang="it-IT" altLang="it-IT" sz="2400" dirty="0" err="1">
                <a:solidFill>
                  <a:schemeClr val="accent1">
                    <a:lumMod val="50000"/>
                  </a:schemeClr>
                </a:solidFill>
              </a:rPr>
              <a:t>cpp</a:t>
            </a:r>
            <a:r>
              <a:rPr lang="it-IT" altLang="it-IT" sz="2400" dirty="0">
                <a:solidFill>
                  <a:schemeClr val="accent1">
                    <a:lumMod val="50000"/>
                  </a:schemeClr>
                </a:solidFill>
              </a:rPr>
              <a:t>.</a:t>
            </a:r>
          </a:p>
          <a:p>
            <a:pPr marL="0" indent="0" algn="just">
              <a:buFont typeface="Arial" panose="020B0604020202020204" pitchFamily="34" charset="0"/>
              <a:buNone/>
              <a:defRPr/>
            </a:pPr>
            <a:r>
              <a:rPr lang="it-IT" altLang="it-IT" sz="2400" dirty="0">
                <a:solidFill>
                  <a:schemeClr val="accent1">
                    <a:lumMod val="50000"/>
                  </a:schemeClr>
                </a:solidFill>
              </a:rPr>
              <a:t>L’avocazione può essere richiesta anche dalla persona sottoposta alle indagini o dalla persona offesa.</a:t>
            </a:r>
            <a:endParaRPr lang="it-IT" altLang="it-IT" sz="2400" dirty="0"/>
          </a:p>
        </p:txBody>
      </p:sp>
      <p:sp>
        <p:nvSpPr>
          <p:cNvPr id="12292" name="Segnaposto numero diapositiva 2"/>
          <p:cNvSpPr>
            <a:spLocks noGrp="1"/>
          </p:cNvSpPr>
          <p:nvPr>
            <p:ph type="sldNum" sz="quarter" idx="12"/>
          </p:nvPr>
        </p:nvSpPr>
        <p:spPr bwMode="auto">
          <a:noFill/>
          <a:ln>
            <a:miter lim="800000"/>
            <a:headEnd/>
            <a:tailEnd/>
          </a:ln>
        </p:spPr>
        <p:txBody>
          <a:bodyPr/>
          <a:lstStyle/>
          <a:p>
            <a:fld id="{E66D4D86-6891-4B79-87A7-12B3D015213A}" type="slidenum">
              <a:rPr lang="it-IT" altLang="it-IT"/>
              <a:pPr/>
              <a:t>9</a:t>
            </a:fld>
            <a:endParaRPr lang="it-IT" altLang="it-IT"/>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2609</TotalTime>
  <Words>4790</Words>
  <Application>Microsoft Office PowerPoint</Application>
  <PresentationFormat>Presentazione su schermo (4:3)</PresentationFormat>
  <Paragraphs>358</Paragraphs>
  <Slides>44</Slides>
  <Notes>4</Notes>
  <HiddenSlides>0</HiddenSlides>
  <MMClips>0</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44</vt:i4>
      </vt:variant>
    </vt:vector>
  </HeadingPairs>
  <TitlesOfParts>
    <vt:vector size="48" baseType="lpstr">
      <vt:lpstr>Arial</vt:lpstr>
      <vt:lpstr>Calibri</vt:lpstr>
      <vt:lpstr>Century Gothic</vt:lpstr>
      <vt:lpstr>Tema di Office</vt:lpstr>
      <vt:lpstr>LA CONCLUSIONE  DELLE INDAGINI PRELIMINARI (I riti che non prevedono l’udienza preliminare: il procedimento per decreto, il giudizio direttissimo, il giudizio immediato tipico e atipico; l’art. 415 bis cpp; la richiesta di rinvio a giudizio; il decreto di citazione diretta a giudizio)</vt:lpstr>
      <vt:lpstr>Diapositiva 2</vt:lpstr>
      <vt:lpstr>LE INDAGINI PRELIMINARI: ATTIVITÀ TIPICHE</vt:lpstr>
      <vt:lpstr>LE INDAGINI PRELIMINARI: FINALITÀ</vt:lpstr>
      <vt:lpstr>LE INDAGINI PRELIMINARI: I TERMINI</vt:lpstr>
      <vt:lpstr>LA CONCLUSIONE DELLE INDAGINI PRELIMINARI: L’ARCHIVIAZIONE</vt:lpstr>
      <vt:lpstr>LA CONCLUSIONE DELLE INDAGINI PRELIMINARI: L’ARCHIVIAZIONE</vt:lpstr>
      <vt:lpstr>L’ARCHIVIAZIONE: GIURISPRUDENZA</vt:lpstr>
      <vt:lpstr>LA CONCLUSIONE DELLE INDAGINI PRELIMINARI: L’AVOCAZIONE DELLE INDAGINI</vt:lpstr>
      <vt:lpstr>LA CONCLUSIONE DELLE INDAGINI PRELIMINARI: LA RIAPERTURA DELLE INDAGINI</vt:lpstr>
      <vt:lpstr>LA CONCLUSIONE DELLE INDAGINI PRELIMINARI: REATO COMMESSO DA IGNOTI</vt:lpstr>
      <vt:lpstr>LA CONCLUSIONE DELLE INDAGINI PRELIMINARI: L’AVVISO EX ART. 415 BIS CPP</vt:lpstr>
      <vt:lpstr>LA CONCLUSIONE DELLE INDAGINI PRELIMINARI: L’AVVISO EX ART. 415 BIS CPP</vt:lpstr>
      <vt:lpstr>L’AVVISO EX ART. 415 BIS CPP: GIURISPRUDENZA</vt:lpstr>
      <vt:lpstr>L’AVVISO EX ART. 415 BIS CPP: GIURISPRUDENZA</vt:lpstr>
      <vt:lpstr>LA CONCLUSIONE DELLE INDAGINI PRELIMINARI: L’AZIONE PENALE</vt:lpstr>
      <vt:lpstr>LA RICHIESTA DI RINVIO A GIUDIZIO: PRESENTAZIONE</vt:lpstr>
      <vt:lpstr>LA RICHIESTA DI RINVIO A GIUDIZIO: REQUISITI FORMALI</vt:lpstr>
      <vt:lpstr>LA RICHIESTA DI RINVIO A GIUDIZIO: FISSAZIONE DELL’UDIENZA</vt:lpstr>
      <vt:lpstr>LA RICHIESTA DI RINVIO A GIUDIZIO: GIURISPRUDENZA</vt:lpstr>
      <vt:lpstr>IL PROCEDIMENTO ORDINARIO: L’UDIENZA PRELIMINARE</vt:lpstr>
      <vt:lpstr>IL PROCEDIMENTO ORDINARIO: IL GIUDIZIO DI PRIMO GRADO</vt:lpstr>
      <vt:lpstr>I PROCEDIMENTI SPECIALI</vt:lpstr>
      <vt:lpstr>I PROCEDIMENTI DIFFERENZIATI</vt:lpstr>
      <vt:lpstr> IL PROCEDIMENTO AVANTI AL TRIBUNALE MONOCRATICO </vt:lpstr>
      <vt:lpstr>CITAZIONE DIRETTA A GIUDIZIO: CONSIDERAZIONI GENERALI</vt:lpstr>
      <vt:lpstr>CITAZIONE DIRETTA A GIUDIZIO: IL DECRETO DI CITAZIONE </vt:lpstr>
      <vt:lpstr>CITAZIONE DIRETTA A GIUDIZIO: IL DECRETO DI CITAZIONE </vt:lpstr>
      <vt:lpstr> CITAZIONE DIRETTA A GIUDIZIO: UDIENZA DI COMPARIZIONE </vt:lpstr>
      <vt:lpstr>CITAZIONE DIRETTA A GIUDIZIO: GIURISPRUDENZA</vt:lpstr>
      <vt:lpstr>IL GIUDIZIO IMMEDIATO</vt:lpstr>
      <vt:lpstr>IL GIUDIZIO IMMEDIATO «TIPICO»</vt:lpstr>
      <vt:lpstr>IL GIUDIZIO IMMEDIATO «ATIPICO»</vt:lpstr>
      <vt:lpstr>IL GIUDIZIO IMMEDIATO  RICHIESTO DALL’IMPUTATO</vt:lpstr>
      <vt:lpstr>IL GIUDIZIO DIRETTISSIMO: PRESUPPOSTI</vt:lpstr>
      <vt:lpstr>IL GIUDIZIO DIRETTISSIMO: INSTAURAZIONE</vt:lpstr>
      <vt:lpstr>IL PROCEDIMENTO PER DECRETO </vt:lpstr>
      <vt:lpstr>IL PROCEDIMENTO PER DECRETO: BENEFICI</vt:lpstr>
      <vt:lpstr>L’OBLAZIONE</vt:lpstr>
      <vt:lpstr>I PROCEDIMENTI SPECIALI: GIURISPRUDENZA</vt:lpstr>
      <vt:lpstr>I PROCEDIMENTI SPECIALI: GIURISPRUDENZA</vt:lpstr>
      <vt:lpstr>I PROCEDIMENTI SPECIALI: GIURISPRUDENZA</vt:lpstr>
      <vt:lpstr>I PROCEDIMENTI SPECIALI: GIURISPRUDENZA</vt:lpstr>
      <vt:lpstr>I PROCEDIMENTI SPECIALI: GIURISPRUDENZA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BONIFICHE</dc:title>
  <dc:creator>User</dc:creator>
  <cp:lastModifiedBy>i8u78u78u78u78u78u78</cp:lastModifiedBy>
  <cp:revision>359</cp:revision>
  <dcterms:created xsi:type="dcterms:W3CDTF">2010-06-07T21:32:21Z</dcterms:created>
  <dcterms:modified xsi:type="dcterms:W3CDTF">2016-05-09T07:09:57Z</dcterms:modified>
</cp:coreProperties>
</file>